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2"/>
  </p:notesMasterIdLst>
  <p:sldIdLst>
    <p:sldId id="2076138181" r:id="rId2"/>
    <p:sldId id="1684" r:id="rId3"/>
    <p:sldId id="2147479969" r:id="rId4"/>
    <p:sldId id="2147480025" r:id="rId5"/>
    <p:sldId id="2147480000" r:id="rId6"/>
    <p:sldId id="2147480026" r:id="rId7"/>
    <p:sldId id="2147480027" r:id="rId8"/>
    <p:sldId id="2147480161" r:id="rId9"/>
    <p:sldId id="2147480159" r:id="rId10"/>
    <p:sldId id="2147480160" r:id="rId11"/>
    <p:sldId id="2147480152" r:id="rId12"/>
    <p:sldId id="2147480162" r:id="rId13"/>
    <p:sldId id="2147480163" r:id="rId14"/>
    <p:sldId id="2147480164" r:id="rId15"/>
    <p:sldId id="2147480165" r:id="rId16"/>
    <p:sldId id="2147480006" r:id="rId17"/>
    <p:sldId id="2147480166" r:id="rId18"/>
    <p:sldId id="2147480011" r:id="rId19"/>
    <p:sldId id="2147480013" r:id="rId20"/>
    <p:sldId id="2147480014" r:id="rId21"/>
    <p:sldId id="2147480004" r:id="rId22"/>
    <p:sldId id="2147480005" r:id="rId23"/>
    <p:sldId id="2147480167" r:id="rId24"/>
    <p:sldId id="2147480168" r:id="rId25"/>
    <p:sldId id="2147480020" r:id="rId26"/>
    <p:sldId id="2147480169" r:id="rId27"/>
    <p:sldId id="2147480170" r:id="rId28"/>
    <p:sldId id="2147480171" r:id="rId29"/>
    <p:sldId id="2147479987" r:id="rId30"/>
    <p:sldId id="2147479988" r:id="rId31"/>
    <p:sldId id="2147479989" r:id="rId32"/>
    <p:sldId id="2147479991" r:id="rId33"/>
    <p:sldId id="2147479992" r:id="rId34"/>
    <p:sldId id="2147480172" r:id="rId35"/>
    <p:sldId id="2147480031" r:id="rId36"/>
    <p:sldId id="2147480032" r:id="rId37"/>
    <p:sldId id="2147480033" r:id="rId38"/>
    <p:sldId id="2147480029" r:id="rId39"/>
    <p:sldId id="2147480030" r:id="rId40"/>
    <p:sldId id="21474798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970B-422F-3B41-972C-E267C8C31DCA}" v="117" dt="2025-04-29T18:17:27.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55"/>
    <p:restoredTop sz="74147"/>
  </p:normalViewPr>
  <p:slideViewPr>
    <p:cSldViewPr snapToGrid="0">
      <p:cViewPr varScale="1">
        <p:scale>
          <a:sx n="72" d="100"/>
          <a:sy n="72" d="100"/>
        </p:scale>
        <p:origin x="1617"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5A31-EFC7-6A43-A45D-1FB8DE13D6AD}"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F670B-AD02-CB49-9D5D-6335FB74982C}" type="slidenum">
              <a:rPr lang="en-US" smtClean="0"/>
              <a:t>‹#›</a:t>
            </a:fld>
            <a:endParaRPr lang="en-US"/>
          </a:p>
        </p:txBody>
      </p:sp>
    </p:spTree>
    <p:extLst>
      <p:ext uri="{BB962C8B-B14F-4D97-AF65-F5344CB8AC3E}">
        <p14:creationId xmlns:p14="http://schemas.microsoft.com/office/powerpoint/2010/main" val="1567361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2400"/>
              </a:spcBef>
              <a:spcAft>
                <a:spcPts val="900"/>
              </a:spcAft>
              <a:buClrTx/>
              <a:buSzTx/>
              <a:buFontTx/>
              <a:buNone/>
              <a:tabLst/>
              <a:defRPr/>
            </a:pPr>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7858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4742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2400"/>
              </a:spcBef>
              <a:spcAft>
                <a:spcPts val="900"/>
              </a:spcAft>
              <a:buClrTx/>
              <a:buSzTx/>
              <a:buFontTx/>
              <a:buNone/>
              <a:tabLst/>
              <a:defRPr/>
            </a:pPr>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452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2400"/>
              </a:spcBef>
              <a:spcAft>
                <a:spcPts val="900"/>
              </a:spcAft>
              <a:buClrTx/>
              <a:buSzTx/>
              <a:buFontTx/>
              <a:buNone/>
              <a:tabLst/>
              <a:defRPr/>
            </a:pPr>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534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2400"/>
              </a:spcBef>
              <a:spcAft>
                <a:spcPts val="900"/>
              </a:spcAft>
              <a:buClrTx/>
              <a:buSzTx/>
              <a:buFontTx/>
              <a:buNone/>
              <a:tabLst/>
              <a:defRPr/>
            </a:pPr>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0328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89508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39164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02648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4726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5790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5407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pPr algn="l">
              <a:spcBef>
                <a:spcPts val="2400"/>
              </a:spcBef>
              <a:spcAft>
                <a:spcPts val="900"/>
              </a:spcAft>
            </a:pPr>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7676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53152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80784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72413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83934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18452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7715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83790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6752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C9F4A-425C-434B-A687-8B7E79A10156}" type="slidenum">
              <a:rPr lang="en-US" smtClean="0"/>
              <a:t>30</a:t>
            </a:fld>
            <a:endParaRPr lang="en-US"/>
          </a:p>
        </p:txBody>
      </p:sp>
    </p:spTree>
    <p:extLst>
      <p:ext uri="{BB962C8B-B14F-4D97-AF65-F5344CB8AC3E}">
        <p14:creationId xmlns:p14="http://schemas.microsoft.com/office/powerpoint/2010/main" val="3659563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C9F4A-425C-434B-A687-8B7E79A10156}" type="slidenum">
              <a:rPr lang="en-US" smtClean="0"/>
              <a:t>31</a:t>
            </a:fld>
            <a:endParaRPr lang="en-US"/>
          </a:p>
        </p:txBody>
      </p:sp>
    </p:spTree>
    <p:extLst>
      <p:ext uri="{BB962C8B-B14F-4D97-AF65-F5344CB8AC3E}">
        <p14:creationId xmlns:p14="http://schemas.microsoft.com/office/powerpoint/2010/main" val="1738869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14259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C9F4A-425C-434B-A687-8B7E79A10156}" type="slidenum">
              <a:rPr lang="en-US" smtClean="0"/>
              <a:t>33</a:t>
            </a:fld>
            <a:endParaRPr lang="en-US"/>
          </a:p>
        </p:txBody>
      </p:sp>
    </p:spTree>
    <p:extLst>
      <p:ext uri="{BB962C8B-B14F-4D97-AF65-F5344CB8AC3E}">
        <p14:creationId xmlns:p14="http://schemas.microsoft.com/office/powerpoint/2010/main" val="175289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908576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13782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13443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7653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91476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53479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33375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indent="0">
              <a:buNone/>
            </a:pPr>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79971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420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1680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2488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18687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2400"/>
              </a:spcBef>
              <a:spcAft>
                <a:spcPts val="900"/>
              </a:spcAft>
              <a:buClrTx/>
              <a:buSzTx/>
              <a:buFontTx/>
              <a:buNone/>
              <a:tabLst/>
              <a:defRPr/>
            </a:pPr>
            <a:endParaRPr lang="en-US" dirty="0"/>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8:04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0510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5D97-9955-43A4-6D59-FD5ED91F5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16F2DE-BC73-BEB2-46EA-901C81EC40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FB8DB-D7EC-BF45-1681-645F9F118562}"/>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5" name="Footer Placeholder 4">
            <a:extLst>
              <a:ext uri="{FF2B5EF4-FFF2-40B4-BE49-F238E27FC236}">
                <a16:creationId xmlns:a16="http://schemas.microsoft.com/office/drawing/2014/main" id="{D9F1B982-64F2-88A6-332B-A768A70E5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07A7A-7191-E567-1AD8-45C002010718}"/>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165671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996E-D698-DCA9-6746-2EFDB0DDBE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FAE639-8236-082D-31B6-832F9B9E8E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C212B-5359-D834-D24E-FDB7D239711B}"/>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5" name="Footer Placeholder 4">
            <a:extLst>
              <a:ext uri="{FF2B5EF4-FFF2-40B4-BE49-F238E27FC236}">
                <a16:creationId xmlns:a16="http://schemas.microsoft.com/office/drawing/2014/main" id="{5E437E9C-2FA5-7E05-8A9D-5B3BE405E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C807E-DF22-8D67-DB3B-2FC8C89DF37B}"/>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73068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55C36-CDCA-3E98-1913-2B537C9A4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2621D1-6136-D7D6-4D1F-9A89D14355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B3B4E-9490-F8DF-E333-FB35C2F0ED5B}"/>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5" name="Footer Placeholder 4">
            <a:extLst>
              <a:ext uri="{FF2B5EF4-FFF2-40B4-BE49-F238E27FC236}">
                <a16:creationId xmlns:a16="http://schemas.microsoft.com/office/drawing/2014/main" id="{9C1A9E55-FC02-99D7-4DDC-C1EEA28B5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1800-3434-DA8E-64BD-05F2322461FC}"/>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3082454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3773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0518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2025182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048991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723966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84633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6199-6E5D-AD23-D3C7-C5FD41487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B9D6E-7B01-4256-5758-57FCF806A9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72227-35A6-3EDC-6244-F185D7565B45}"/>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5" name="Footer Placeholder 4">
            <a:extLst>
              <a:ext uri="{FF2B5EF4-FFF2-40B4-BE49-F238E27FC236}">
                <a16:creationId xmlns:a16="http://schemas.microsoft.com/office/drawing/2014/main" id="{255F6CEB-BEF6-8F41-B7F5-E7C70651F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E9A77-89EE-5103-1AC6-116E9F4CFD2E}"/>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273354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F7EB-178C-0207-F646-4749C929DC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00DCBA-96BA-46A0-113C-3593F78035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41289-70BE-ABD3-C101-7DCB846A9886}"/>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5" name="Footer Placeholder 4">
            <a:extLst>
              <a:ext uri="{FF2B5EF4-FFF2-40B4-BE49-F238E27FC236}">
                <a16:creationId xmlns:a16="http://schemas.microsoft.com/office/drawing/2014/main" id="{FE3A46B2-C8BE-A876-4575-BFEDC3F9D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B399-F30D-3B5E-47DD-EF0D4E4C5248}"/>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312457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569F-1A23-9147-B4E9-AC2A4D0AD4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1C092-C956-6DC7-72E2-1C7F1A07DA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BC03A1-B574-9569-778B-9B2D0EE44D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806F8-3E19-7FBB-B3B1-0C2FE5469126}"/>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6" name="Footer Placeholder 5">
            <a:extLst>
              <a:ext uri="{FF2B5EF4-FFF2-40B4-BE49-F238E27FC236}">
                <a16:creationId xmlns:a16="http://schemas.microsoft.com/office/drawing/2014/main" id="{F5854F08-747D-DFE6-A205-DB1A7138A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9C679C-1E92-9D9F-3C76-23E6C7C1F004}"/>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130943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546C-D4B1-9D4A-7873-46AEE8816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8BA1DA-4B7E-329B-9A21-E4E3A2B35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5CEAA-7B45-8D77-51D1-9D9C5FD85A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BE6A-5308-A708-26D1-0A6E272E6E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8AD57-7758-1406-DFC6-046EF8270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23DC50-E063-39EE-0C7B-6C7C517E7B02}"/>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8" name="Footer Placeholder 7">
            <a:extLst>
              <a:ext uri="{FF2B5EF4-FFF2-40B4-BE49-F238E27FC236}">
                <a16:creationId xmlns:a16="http://schemas.microsoft.com/office/drawing/2014/main" id="{61BB984B-3E3B-8C77-0D0D-AEF1E0A554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F351CD-CA5F-A848-9081-4E4117D34AE5}"/>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907390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8DB7-C84A-6E6E-307C-A658356B84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79E02-A5D0-CE35-8D99-5F4F3DB2FFD4}"/>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4" name="Footer Placeholder 3">
            <a:extLst>
              <a:ext uri="{FF2B5EF4-FFF2-40B4-BE49-F238E27FC236}">
                <a16:creationId xmlns:a16="http://schemas.microsoft.com/office/drawing/2014/main" id="{C2122285-518A-0143-7B56-C9C7E45AF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6791A2-AD63-E031-65DE-D3CCDB703AA4}"/>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284047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296A5C-BAE9-E6B2-EC23-D132C3137C62}"/>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3" name="Footer Placeholder 2">
            <a:extLst>
              <a:ext uri="{FF2B5EF4-FFF2-40B4-BE49-F238E27FC236}">
                <a16:creationId xmlns:a16="http://schemas.microsoft.com/office/drawing/2014/main" id="{9DE4DBAE-D814-BF0B-C1F5-8E5FA96C4D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057EF-8E88-2D6B-62FB-176BCA37A28A}"/>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324763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E94B-B51C-8741-4143-67702289F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06AABE-5E2D-08C8-6953-66D385D05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D15BDE-8C7E-D3F6-9E6E-B380A55FD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45A5DC-9FCC-2D20-D677-DDDD212BBCDC}"/>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6" name="Footer Placeholder 5">
            <a:extLst>
              <a:ext uri="{FF2B5EF4-FFF2-40B4-BE49-F238E27FC236}">
                <a16:creationId xmlns:a16="http://schemas.microsoft.com/office/drawing/2014/main" id="{6E2D98BA-FE2D-B4AC-BECD-66161D186B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FAF33-4152-C611-476F-564E395BF26E}"/>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4250761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4F41-B9BC-6EB8-C940-DBCACE94D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776D82-005B-1CEE-FC17-7FDB6A41DF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E65E9A-3CD1-CD49-DD43-949B8C2C7B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006549-68A1-E034-7108-EB13CE5FF062}"/>
              </a:ext>
            </a:extLst>
          </p:cNvPr>
          <p:cNvSpPr>
            <a:spLocks noGrp="1"/>
          </p:cNvSpPr>
          <p:nvPr>
            <p:ph type="dt" sz="half" idx="10"/>
          </p:nvPr>
        </p:nvSpPr>
        <p:spPr/>
        <p:txBody>
          <a:bodyPr/>
          <a:lstStyle/>
          <a:p>
            <a:fld id="{B5A533C3-EAC4-AC46-B3DF-6D365811CBFC}" type="datetimeFigureOut">
              <a:rPr lang="en-US" smtClean="0"/>
              <a:t>5/13/2025</a:t>
            </a:fld>
            <a:endParaRPr lang="en-US"/>
          </a:p>
        </p:txBody>
      </p:sp>
      <p:sp>
        <p:nvSpPr>
          <p:cNvPr id="6" name="Footer Placeholder 5">
            <a:extLst>
              <a:ext uri="{FF2B5EF4-FFF2-40B4-BE49-F238E27FC236}">
                <a16:creationId xmlns:a16="http://schemas.microsoft.com/office/drawing/2014/main" id="{AC31362E-4C95-DF36-B85D-F2F0BE1C9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47815-06FF-7F1E-F705-DC1288E79634}"/>
              </a:ext>
            </a:extLst>
          </p:cNvPr>
          <p:cNvSpPr>
            <a:spLocks noGrp="1"/>
          </p:cNvSpPr>
          <p:nvPr>
            <p:ph type="sldNum" sz="quarter" idx="12"/>
          </p:nvPr>
        </p:nvSpPr>
        <p:spPr/>
        <p:txBody>
          <a:bodyPr/>
          <a:lstStyle/>
          <a:p>
            <a:fld id="{D55B8C9B-3156-974E-905D-8D098C1030DE}" type="slidenum">
              <a:rPr lang="en-US" smtClean="0"/>
              <a:t>‹#›</a:t>
            </a:fld>
            <a:endParaRPr lang="en-US"/>
          </a:p>
        </p:txBody>
      </p:sp>
    </p:spTree>
    <p:extLst>
      <p:ext uri="{BB962C8B-B14F-4D97-AF65-F5344CB8AC3E}">
        <p14:creationId xmlns:p14="http://schemas.microsoft.com/office/powerpoint/2010/main" val="2679945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21745-9EF1-8956-9CD2-2C482491B4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CE7CF6-AF14-DCE8-321A-6AAB59756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3C7DD3-DE20-8FEF-F460-51765E307E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A533C3-EAC4-AC46-B3DF-6D365811CBFC}" type="datetimeFigureOut">
              <a:rPr lang="en-US" smtClean="0"/>
              <a:t>5/13/2025</a:t>
            </a:fld>
            <a:endParaRPr lang="en-US"/>
          </a:p>
        </p:txBody>
      </p:sp>
      <p:sp>
        <p:nvSpPr>
          <p:cNvPr id="5" name="Footer Placeholder 4">
            <a:extLst>
              <a:ext uri="{FF2B5EF4-FFF2-40B4-BE49-F238E27FC236}">
                <a16:creationId xmlns:a16="http://schemas.microsoft.com/office/drawing/2014/main" id="{C28BF038-7418-FBB5-A2F3-9D9750867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ED8C5A-E2DC-13E4-FD16-D5981B894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5B8C9B-3156-974E-905D-8D098C1030DE}" type="slidenum">
              <a:rPr lang="en-US" smtClean="0"/>
              <a:t>‹#›</a:t>
            </a:fld>
            <a:endParaRPr lang="en-US"/>
          </a:p>
        </p:txBody>
      </p:sp>
    </p:spTree>
    <p:extLst>
      <p:ext uri="{BB962C8B-B14F-4D97-AF65-F5344CB8AC3E}">
        <p14:creationId xmlns:p14="http://schemas.microsoft.com/office/powerpoint/2010/main" val="2316252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5.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github-introduction-administration/"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2.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3.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7.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8" Type="http://schemas.openxmlformats.org/officeDocument/2006/relationships/hyperlink" Target="https://docs.github.com/organizations/keeping-your-organization-secure/managing-two-factor-authentication-for-your-organization/requiring-two-factor-authentication-in-your-organization" TargetMode="External"/><Relationship Id="rId13" Type="http://schemas.openxmlformats.org/officeDocument/2006/relationships/hyperlink" Target="https://docs.github.com/repositories/managing-your-repositorys-settings-and-features/managing-repository-settings/managing-teams-and-people-with-access-to-your-repository" TargetMode="External"/><Relationship Id="rId18" Type="http://schemas.openxmlformats.org/officeDocument/2006/relationships/hyperlink" Target="https://docs.github.com/enterprise-cloud@latest/admin/policies/enforcing-policies-for-your-enterprise/enforcing-repository-management-policies-in-your-enterprise#enforcing-a-policy-on-default-repository-permissions?azure-portal=true" TargetMode="External"/><Relationship Id="rId3" Type="http://schemas.openxmlformats.org/officeDocument/2006/relationships/hyperlink" Target="https://docs.github.com/organizations" TargetMode="External"/><Relationship Id="rId7" Type="http://schemas.openxmlformats.org/officeDocument/2006/relationships/hyperlink" Target="https://docs.github.com/authentication/connecting-to-github-with-ssh/managing-deploy-keys#deploy-keys" TargetMode="External"/><Relationship Id="rId12" Type="http://schemas.openxmlformats.org/officeDocument/2006/relationships/hyperlink" Target="https://docs.github.com/organizations/managing-user-access-to-your-organizations-repositories/repository-roles-for-an-organization#repository-access-for-each-permission-level?azure-portal=true" TargetMode="External"/><Relationship Id="rId17" Type="http://schemas.openxmlformats.org/officeDocument/2006/relationships/hyperlink" Target="https://docs.github.com/enterprise-cloud@latest/admin/user-management/managing-users-in-your-enterprise/roles-in-an-enterprise" TargetMode="External"/><Relationship Id="rId2" Type="http://schemas.openxmlformats.org/officeDocument/2006/relationships/notesSlide" Target="../notesSlides/notesSlide40.xml"/><Relationship Id="rId16" Type="http://schemas.openxmlformats.org/officeDocument/2006/relationships/hyperlink" Target="https://docs.github.com/organizations/managing-user-access-to-your-organizations-repositories/setting-base-permissions-for-an-organization" TargetMode="External"/><Relationship Id="rId1" Type="http://schemas.openxmlformats.org/officeDocument/2006/relationships/slideLayout" Target="../slideLayouts/slideLayout14.xml"/><Relationship Id="rId6" Type="http://schemas.openxmlformats.org/officeDocument/2006/relationships/hyperlink" Target="https://docs.github.com/authentication/connecting-to-github-with-ssh/generating-a-new-ssh-key-and-adding-it-to-the-ssh-agent" TargetMode="External"/><Relationship Id="rId11" Type="http://schemas.openxmlformats.org/officeDocument/2006/relationships/hyperlink" Target="https://docs.github.com/enterprise-server@3.8/admin/identity-and-access-management/using-ldap-for-enterprise-iam/using-ldap" TargetMode="External"/><Relationship Id="rId5" Type="http://schemas.openxmlformats.org/officeDocument/2006/relationships/hyperlink" Target="https://docs.github.com/authentication/keeping-your-account-and-data-secure/managing-your-personal-access-tokens" TargetMode="External"/><Relationship Id="rId15" Type="http://schemas.openxmlformats.org/officeDocument/2006/relationships/hyperlink" Target="https://docs.github.com/organizations/managing-peoples-access-to-your-organization-with-roles/roles-in-an-organization#permission-levels-for-an-organization?azure-portal=true" TargetMode="External"/><Relationship Id="rId10" Type="http://schemas.openxmlformats.org/officeDocument/2006/relationships/hyperlink" Target="https://docs.github.com/enterprise-cloud@latest/organizations/managing-saml-single-sign-on-for-your-organization/about-identity-and-access-management-with-saml-single-sign-on" TargetMode="External"/><Relationship Id="rId4" Type="http://schemas.openxmlformats.org/officeDocument/2006/relationships/hyperlink" Target="https://docs.github.com/organizations/managing-saml-single-sign-on-for-your-organization/managing-team-synchronization-for-your-organization" TargetMode="External"/><Relationship Id="rId9" Type="http://schemas.openxmlformats.org/officeDocument/2006/relationships/hyperlink" Target="https://docs.github.com/enterprise-cloud@latest/admin/enforcing-policies/enforcing-policies-for-your-enterprise/enforcing-policies-for-security-settings-in-your-enterprise#requiring-two-factor-authentication-for-organizations-in-your-enterprise?azure-portal=true" TargetMode="External"/><Relationship Id="rId14" Type="http://schemas.openxmlformats.org/officeDocument/2006/relationships/hyperlink" Target="https://docs.github.com/organizations/organizing-members-into-teams/assigning-the-team-maintainer-role-to-a-team-mem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549528"/>
            <a:ext cx="5748827" cy="2110578"/>
          </a:xfrm>
        </p:spPr>
        <p:txBody>
          <a:bodyPr/>
          <a:lstStyle/>
          <a:p>
            <a:r>
              <a:rPr lang="en-US" dirty="0">
                <a:latin typeface="Quattrocento Sans" panose="020B0502050000020003" pitchFamily="34" charset="0"/>
              </a:rPr>
              <a:t>GH-100: GitHub Fundamentals - </a:t>
            </a:r>
            <a:r>
              <a:rPr lang="en-US" sz="3600" dirty="0">
                <a:latin typeface="Quattrocento Sans" panose="020B0502050000020003" pitchFamily="34" charset="0"/>
              </a:rPr>
              <a:t>Administration basics and product features Part 1</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501035"/>
          </a:xfrm>
        </p:spPr>
        <p:txBody>
          <a:bodyPr/>
          <a:lstStyle/>
          <a:p>
            <a:r>
              <a:rPr lang="en-US" sz="1800" dirty="0">
                <a:latin typeface="Quattrocento Sans" panose="020B0502050000020003" pitchFamily="34" charset="0"/>
                <a:hlinkClick r:id="" action="ppaction://noaction">
                  <a:extLst>
                    <a:ext uri="{A12FA001-AC4F-418D-AE19-62706E023703}">
                      <ahyp:hlinkClr xmlns:ahyp="http://schemas.microsoft.com/office/drawing/2018/hyperlinkcolor" val="tx"/>
                    </a:ext>
                  </a:extLst>
                </a:hlinkClick>
              </a:rPr>
              <a:t>GitHub Fundamentals - Administration basics and product features  </a:t>
            </a:r>
          </a:p>
          <a:p>
            <a:r>
              <a:rPr lang="en-US" sz="1800" dirty="0">
                <a:latin typeface="Quattrocento Sans" panose="020B0502050000020003" pitchFamily="34" charset="0"/>
                <a:hlinkClick r:id="" action="ppaction://noaction">
                  <a:extLst>
                    <a:ext uri="{A12FA001-AC4F-418D-AE19-62706E023703}">
                      <ahyp:hlinkClr xmlns:ahyp="http://schemas.microsoft.com/office/drawing/2018/hyperlinkcolor" val="tx"/>
                    </a:ext>
                  </a:extLst>
                </a:hlinkClick>
              </a:rPr>
              <a:t>- Part 1</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10785408" cy="307777"/>
          </a:xfrm>
        </p:spPr>
        <p:txBody>
          <a:bodyPr>
            <a:normAutofit fontScale="90000"/>
          </a:bodyPr>
          <a:lstStyle/>
          <a:p>
            <a:r>
              <a:rPr lang="en-US" sz="3200" dirty="0">
                <a:latin typeface="Quattrocento Sans" panose="020B0502050000020003" pitchFamily="34" charset="0"/>
              </a:rPr>
              <a:t>GitHub's authentication options (continued)</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590694" cy="369332"/>
          </a:xfrm>
          <a:prstGeom prst="rect">
            <a:avLst/>
          </a:prstGeom>
          <a:noFill/>
        </p:spPr>
        <p:txBody>
          <a:bodyPr wrap="square">
            <a:spAutoFit/>
          </a:bodyPr>
          <a:lstStyle/>
          <a:p>
            <a:r>
              <a:rPr lang="en-US" dirty="0">
                <a:latin typeface="Quattrocento Sans" panose="020B0502050000020003" pitchFamily="34" charset="0"/>
              </a:rPr>
              <a:t>There are several options for authenticating with GitHub:</a:t>
            </a:r>
          </a:p>
        </p:txBody>
      </p:sp>
      <p:sp>
        <p:nvSpPr>
          <p:cNvPr id="9" name="Rectangle 8">
            <a:extLst>
              <a:ext uri="{FF2B5EF4-FFF2-40B4-BE49-F238E27FC236}">
                <a16:creationId xmlns:a16="http://schemas.microsoft.com/office/drawing/2014/main" id="{413D2103-2C97-2DBC-43AA-3494CD1262C7}"/>
              </a:ext>
            </a:extLst>
          </p:cNvPr>
          <p:cNvSpPr/>
          <p:nvPr/>
        </p:nvSpPr>
        <p:spPr>
          <a:xfrm>
            <a:off x="4010261" y="1808868"/>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11283" y="2625561"/>
            <a:ext cx="7077971" cy="3795522"/>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32180" y="2839064"/>
            <a:ext cx="3595803" cy="369332"/>
          </a:xfrm>
          <a:prstGeom prst="rect">
            <a:avLst/>
          </a:prstGeom>
          <a:noFill/>
        </p:spPr>
        <p:txBody>
          <a:bodyPr wrap="square" rtlCol="0">
            <a:spAutoFit/>
          </a:bodyPr>
          <a:lstStyle/>
          <a:p>
            <a:r>
              <a:rPr lang="en-US" b="1" dirty="0">
                <a:latin typeface="Quattrocento Sans" panose="020B0502050000020003" pitchFamily="34" charset="0"/>
                <a:cs typeface="Segoe UI"/>
              </a:rPr>
              <a:t>SSH keys</a:t>
            </a:r>
          </a:p>
        </p:txBody>
      </p:sp>
      <p:sp>
        <p:nvSpPr>
          <p:cNvPr id="14" name="TextBox 13">
            <a:extLst>
              <a:ext uri="{FF2B5EF4-FFF2-40B4-BE49-F238E27FC236}">
                <a16:creationId xmlns:a16="http://schemas.microsoft.com/office/drawing/2014/main" id="{94A3FA1B-DC1D-01E2-4230-241F0A63EE5D}"/>
              </a:ext>
            </a:extLst>
          </p:cNvPr>
          <p:cNvSpPr txBox="1"/>
          <p:nvPr/>
        </p:nvSpPr>
        <p:spPr>
          <a:xfrm>
            <a:off x="1132179" y="3259041"/>
            <a:ext cx="6740959" cy="3046988"/>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As an alternative to using personal access tokens, users can connect and authenticate to remote servers and services via SSH with the help of SSH keys. SSH keys eliminate the need for users to supply their username and personal access token for every interaction.</a:t>
            </a:r>
          </a:p>
          <a:p>
            <a:pPr algn="just">
              <a:spcAft>
                <a:spcPts val="600"/>
              </a:spcAft>
            </a:pPr>
            <a:r>
              <a:rPr lang="en-US" sz="1400" i="0" dirty="0">
                <a:effectLst/>
                <a:latin typeface="Quattrocento Sans" panose="020B0502050000020003" pitchFamily="34" charset="0"/>
              </a:rPr>
              <a:t>When setting up SSH, users generate an SSH key, add it to the </a:t>
            </a:r>
            <a:r>
              <a:rPr lang="en-US" sz="1400" i="0" dirty="0" err="1">
                <a:effectLst/>
                <a:latin typeface="Quattrocento Sans" panose="020B0502050000020003" pitchFamily="34" charset="0"/>
              </a:rPr>
              <a:t>ssh</a:t>
            </a:r>
            <a:r>
              <a:rPr lang="en-US" sz="1400" i="0" dirty="0">
                <a:effectLst/>
                <a:latin typeface="Quattrocento Sans" panose="020B0502050000020003" pitchFamily="34" charset="0"/>
              </a:rPr>
              <a:t>-agent, and then add the key to their GitHub account. Adding the SSH key to the </a:t>
            </a:r>
            <a:r>
              <a:rPr lang="en-US" sz="1400" i="0" dirty="0" err="1">
                <a:effectLst/>
                <a:latin typeface="Quattrocento Sans" panose="020B0502050000020003" pitchFamily="34" charset="0"/>
              </a:rPr>
              <a:t>ssh</a:t>
            </a:r>
            <a:r>
              <a:rPr lang="en-US" sz="1400" i="0" dirty="0">
                <a:effectLst/>
                <a:latin typeface="Quattrocento Sans" panose="020B0502050000020003" pitchFamily="34" charset="0"/>
              </a:rPr>
              <a:t>-agent ensures that the SSH key has a passphrase as an extra layer of security. Users can configure their local copy of git to automatically supply the passphrase, or they can supply it manually each time they use the git command-line tool to interact with GitHub.</a:t>
            </a:r>
          </a:p>
          <a:p>
            <a:pPr algn="just">
              <a:spcAft>
                <a:spcPts val="600"/>
              </a:spcAft>
            </a:pPr>
            <a:r>
              <a:rPr lang="en-US" sz="1400" i="0" dirty="0">
                <a:effectLst/>
                <a:latin typeface="Quattrocento Sans" panose="020B0502050000020003" pitchFamily="34" charset="0"/>
              </a:rPr>
              <a:t>You can even use SSH keys with a repository owned by an organization that uses SAML single sign-on (SSO). If the organization provides SSH certificates, users can also use it to access the organization's repositories without adding the certificate to their GitHub account.</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Rectangle 3">
            <a:extLst>
              <a:ext uri="{FF2B5EF4-FFF2-40B4-BE49-F238E27FC236}">
                <a16:creationId xmlns:a16="http://schemas.microsoft.com/office/drawing/2014/main" id="{D40C947E-C3E5-904E-3F30-4E416883FE0C}"/>
              </a:ext>
            </a:extLst>
          </p:cNvPr>
          <p:cNvSpPr/>
          <p:nvPr/>
        </p:nvSpPr>
        <p:spPr>
          <a:xfrm>
            <a:off x="9414641" y="1808868"/>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Rectangle 4">
            <a:extLst>
              <a:ext uri="{FF2B5EF4-FFF2-40B4-BE49-F238E27FC236}">
                <a16:creationId xmlns:a16="http://schemas.microsoft.com/office/drawing/2014/main" id="{277B7E97-6D4C-3B1F-DEEE-57B7D6BE41D5}"/>
              </a:ext>
            </a:extLst>
          </p:cNvPr>
          <p:cNvSpPr>
            <a:spLocks/>
          </p:cNvSpPr>
          <p:nvPr/>
        </p:nvSpPr>
        <p:spPr>
          <a:xfrm>
            <a:off x="8260597" y="2625561"/>
            <a:ext cx="3117025" cy="3795522"/>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8" name="TextBox 7">
            <a:extLst>
              <a:ext uri="{FF2B5EF4-FFF2-40B4-BE49-F238E27FC236}">
                <a16:creationId xmlns:a16="http://schemas.microsoft.com/office/drawing/2014/main" id="{B603C5A3-2C6E-0E15-CD12-39C38F9B147F}"/>
              </a:ext>
            </a:extLst>
          </p:cNvPr>
          <p:cNvSpPr txBox="1"/>
          <p:nvPr/>
        </p:nvSpPr>
        <p:spPr>
          <a:xfrm>
            <a:off x="8498834" y="2839064"/>
            <a:ext cx="1971156" cy="369332"/>
          </a:xfrm>
          <a:prstGeom prst="rect">
            <a:avLst/>
          </a:prstGeom>
          <a:noFill/>
        </p:spPr>
        <p:txBody>
          <a:bodyPr wrap="square" rtlCol="0">
            <a:spAutoFit/>
          </a:bodyPr>
          <a:lstStyle/>
          <a:p>
            <a:r>
              <a:rPr lang="en-US" b="1" dirty="0">
                <a:latin typeface="Quattrocento Sans" panose="020B0502050000020003" pitchFamily="34" charset="0"/>
                <a:cs typeface="Segoe UI"/>
              </a:rPr>
              <a:t>Deploy keys</a:t>
            </a:r>
          </a:p>
        </p:txBody>
      </p:sp>
      <p:sp>
        <p:nvSpPr>
          <p:cNvPr id="10" name="TextBox 9">
            <a:extLst>
              <a:ext uri="{FF2B5EF4-FFF2-40B4-BE49-F238E27FC236}">
                <a16:creationId xmlns:a16="http://schemas.microsoft.com/office/drawing/2014/main" id="{7F1905BA-43B6-F916-9C76-AB1B9F681C0C}"/>
              </a:ext>
            </a:extLst>
          </p:cNvPr>
          <p:cNvSpPr txBox="1"/>
          <p:nvPr/>
        </p:nvSpPr>
        <p:spPr>
          <a:xfrm>
            <a:off x="8498834" y="3208396"/>
            <a:ext cx="2607446" cy="2893100"/>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Deploy keys are another type of SSH key in GitHub that grants a user access to a single repository. GitHub attaches the public part of the key directly to the repository instead of a personal user account, and the private part of the key remains on the user's server. Deploy keys are read-only by default, but you can give them write access when adding them to a repository.</a:t>
            </a:r>
          </a:p>
        </p:txBody>
      </p:sp>
      <p:grpSp>
        <p:nvGrpSpPr>
          <p:cNvPr id="16" name="Group 15">
            <a:extLst>
              <a:ext uri="{FF2B5EF4-FFF2-40B4-BE49-F238E27FC236}">
                <a16:creationId xmlns:a16="http://schemas.microsoft.com/office/drawing/2014/main" id="{FE6C629D-0EF4-37F7-E409-B5BAC97C4EC7}"/>
              </a:ext>
            </a:extLst>
          </p:cNvPr>
          <p:cNvGrpSpPr/>
          <p:nvPr/>
        </p:nvGrpSpPr>
        <p:grpSpPr>
          <a:xfrm>
            <a:off x="4010261" y="1555897"/>
            <a:ext cx="880014" cy="871688"/>
            <a:chOff x="8989370" y="350499"/>
            <a:chExt cx="914400" cy="914400"/>
          </a:xfrm>
        </p:grpSpPr>
        <p:pic>
          <p:nvPicPr>
            <p:cNvPr id="7" name="Graphic 6" descr="Key outline">
              <a:extLst>
                <a:ext uri="{FF2B5EF4-FFF2-40B4-BE49-F238E27FC236}">
                  <a16:creationId xmlns:a16="http://schemas.microsoft.com/office/drawing/2014/main" id="{9A698060-94C5-D25F-33A9-D80C02F878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106" y="568101"/>
              <a:ext cx="594272" cy="594272"/>
            </a:xfrm>
            <a:prstGeom prst="rect">
              <a:avLst/>
            </a:prstGeom>
          </p:spPr>
        </p:pic>
        <p:pic>
          <p:nvPicPr>
            <p:cNvPr id="15" name="Graphic 14" descr="Browser window outline">
              <a:extLst>
                <a:ext uri="{FF2B5EF4-FFF2-40B4-BE49-F238E27FC236}">
                  <a16:creationId xmlns:a16="http://schemas.microsoft.com/office/drawing/2014/main" id="{20EB7EE5-C459-7C23-0CDC-4CB014676D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370" y="350499"/>
              <a:ext cx="914400" cy="914400"/>
            </a:xfrm>
            <a:prstGeom prst="rect">
              <a:avLst/>
            </a:prstGeom>
          </p:spPr>
        </p:pic>
      </p:grpSp>
      <p:pic>
        <p:nvPicPr>
          <p:cNvPr id="20" name="Graphic 19" descr="Cloud Computing outline">
            <a:extLst>
              <a:ext uri="{FF2B5EF4-FFF2-40B4-BE49-F238E27FC236}">
                <a16:creationId xmlns:a16="http://schemas.microsoft.com/office/drawing/2014/main" id="{7BE008C7-5BAA-41B9-573E-73C0DA1A01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4412" y="1474593"/>
            <a:ext cx="914400" cy="914400"/>
          </a:xfrm>
          <a:prstGeom prst="rect">
            <a:avLst/>
          </a:prstGeom>
        </p:spPr>
      </p:pic>
    </p:spTree>
    <p:extLst>
      <p:ext uri="{BB962C8B-B14F-4D97-AF65-F5344CB8AC3E}">
        <p14:creationId xmlns:p14="http://schemas.microsoft.com/office/powerpoint/2010/main" val="3742333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Best Practices for SSH and Deploy Keys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698499" y="1409700"/>
          <a:ext cx="10680701" cy="3341370"/>
        </p:xfrm>
        <a:graphic>
          <a:graphicData uri="http://schemas.openxmlformats.org/drawingml/2006/table">
            <a:tbl>
              <a:tblPr firstRow="1" bandRow="1">
                <a:tableStyleId>{073A0DAA-6AF3-43AB-8588-CEC1D06C72B9}</a:tableStyleId>
              </a:tblPr>
              <a:tblGrid>
                <a:gridCol w="2136021">
                  <a:extLst>
                    <a:ext uri="{9D8B030D-6E8A-4147-A177-3AD203B41FA5}">
                      <a16:colId xmlns:a16="http://schemas.microsoft.com/office/drawing/2014/main" val="1608846247"/>
                    </a:ext>
                  </a:extLst>
                </a:gridCol>
                <a:gridCol w="8544680">
                  <a:extLst>
                    <a:ext uri="{9D8B030D-6E8A-4147-A177-3AD203B41FA5}">
                      <a16:colId xmlns:a16="http://schemas.microsoft.com/office/drawing/2014/main" val="673293402"/>
                    </a:ext>
                  </a:extLst>
                </a:gridCol>
              </a:tblGrid>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tx1"/>
                          </a:solidFill>
                          <a:effectLst/>
                          <a:latin typeface="Quattrocento Sans" panose="020B0502050000020003" pitchFamily="34" charset="0"/>
                          <a:ea typeface="+mn-ea"/>
                          <a:cs typeface="+mn-cs"/>
                        </a:rPr>
                        <a:t>Use strong passphrases: </a:t>
                      </a:r>
                      <a:r>
                        <a:rPr lang="en-US" sz="1800" b="0" i="0" kern="1200" dirty="0">
                          <a:solidFill>
                            <a:schemeClr val="tx1"/>
                          </a:solidFill>
                          <a:effectLst/>
                          <a:latin typeface="Quattrocento Sans" panose="020B0502050000020003" pitchFamily="34" charset="0"/>
                          <a:ea typeface="+mn-ea"/>
                          <a:cs typeface="+mn-cs"/>
                        </a:rPr>
                        <a:t>Always use a strong, unique passphrase for your SSH keys to enhance security.</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Regularly rotate keys: </a:t>
                      </a:r>
                      <a:r>
                        <a:rPr lang="en-US" sz="1800" b="0" i="0" kern="1200" dirty="0">
                          <a:solidFill>
                            <a:schemeClr val="tx1"/>
                          </a:solidFill>
                          <a:effectLst/>
                          <a:latin typeface="Quattrocento Sans" panose="020B0502050000020003" pitchFamily="34" charset="0"/>
                          <a:ea typeface="+mn-ea"/>
                          <a:cs typeface="+mn-cs"/>
                        </a:rPr>
                        <a:t>Periodically generate new SSH keys and update them in your GitHub account to minimize the risk of key compromise.</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852308"/>
                  </a:ext>
                </a:extLst>
              </a:tr>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Limit key permissions: </a:t>
                      </a:r>
                      <a:r>
                        <a:rPr lang="en-US" sz="1800" b="0" i="0" kern="1200" dirty="0">
                          <a:solidFill>
                            <a:schemeClr val="tx1"/>
                          </a:solidFill>
                          <a:effectLst/>
                          <a:latin typeface="Quattrocento Sans" panose="020B0502050000020003" pitchFamily="34" charset="0"/>
                          <a:ea typeface="+mn-ea"/>
                          <a:cs typeface="+mn-cs"/>
                        </a:rPr>
                        <a:t>Only grant the necessary permissions for deploy keys. Use read-only access unless write access is explicitly required.</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981045"/>
                  </a:ext>
                </a:extLst>
              </a:tr>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Monitor key usage: </a:t>
                      </a:r>
                      <a:r>
                        <a:rPr lang="en-US" sz="1800" b="0" i="0" kern="1200" dirty="0">
                          <a:solidFill>
                            <a:schemeClr val="tx1"/>
                          </a:solidFill>
                          <a:effectLst/>
                          <a:latin typeface="Quattrocento Sans" panose="020B0502050000020003" pitchFamily="34" charset="0"/>
                          <a:ea typeface="+mn-ea"/>
                          <a:cs typeface="+mn-cs"/>
                        </a:rPr>
                        <a:t>Regularly review the SSH and deploy keys associated with your GitHub account and repositories to ensure they are still needed and have not been compromised.</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18739"/>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017" y="1570096"/>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2405102"/>
            <a:ext cx="514350" cy="514350"/>
          </a:xfrm>
          <a:prstGeom prst="rect">
            <a:avLst/>
          </a:prstGeom>
        </p:spPr>
      </p:pic>
      <p:pic>
        <p:nvPicPr>
          <p:cNvPr id="7" name="Graphic 6" descr="Badge Tick1 with solid fill">
            <a:extLst>
              <a:ext uri="{FF2B5EF4-FFF2-40B4-BE49-F238E27FC236}">
                <a16:creationId xmlns:a16="http://schemas.microsoft.com/office/drawing/2014/main" id="{2FD1EA22-D65B-B48D-53A9-DB35C080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3171825"/>
            <a:ext cx="514350" cy="514350"/>
          </a:xfrm>
          <a:prstGeom prst="rect">
            <a:avLst/>
          </a:prstGeom>
        </p:spPr>
      </p:pic>
      <p:sp>
        <p:nvSpPr>
          <p:cNvPr id="12" name="Footer Placeholder 11">
            <a:extLst>
              <a:ext uri="{FF2B5EF4-FFF2-40B4-BE49-F238E27FC236}">
                <a16:creationId xmlns:a16="http://schemas.microsoft.com/office/drawing/2014/main" id="{8E0112C9-C70E-B459-F054-5738CE0C82B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3" name="Graphic 2" descr="Badge Tick1 with solid fill">
            <a:extLst>
              <a:ext uri="{FF2B5EF4-FFF2-40B4-BE49-F238E27FC236}">
                <a16:creationId xmlns:a16="http://schemas.microsoft.com/office/drawing/2014/main" id="{5F2A48C6-589C-8732-F285-210EB009D2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4006831"/>
            <a:ext cx="514350" cy="514350"/>
          </a:xfrm>
          <a:prstGeom prst="rect">
            <a:avLst/>
          </a:prstGeom>
        </p:spPr>
      </p:pic>
    </p:spTree>
    <p:extLst>
      <p:ext uri="{BB962C8B-B14F-4D97-AF65-F5344CB8AC3E}">
        <p14:creationId xmlns:p14="http://schemas.microsoft.com/office/powerpoint/2010/main" val="41720828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10785408" cy="307777"/>
          </a:xfrm>
        </p:spPr>
        <p:txBody>
          <a:bodyPr>
            <a:normAutofit fontScale="90000"/>
          </a:bodyPr>
          <a:lstStyle/>
          <a:p>
            <a:r>
              <a:rPr lang="en-US" sz="3200" dirty="0">
                <a:latin typeface="Quattrocento Sans" panose="020B0502050000020003" pitchFamily="34" charset="0"/>
              </a:rPr>
              <a:t>GitHub's added security options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590694" cy="369332"/>
          </a:xfrm>
          <a:prstGeom prst="rect">
            <a:avLst/>
          </a:prstGeom>
          <a:noFill/>
        </p:spPr>
        <p:txBody>
          <a:bodyPr wrap="square">
            <a:spAutoFit/>
          </a:bodyPr>
          <a:lstStyle/>
          <a:p>
            <a:r>
              <a:rPr lang="en-US" dirty="0">
                <a:latin typeface="Quattrocento Sans" panose="020B0502050000020003" pitchFamily="34" charset="0"/>
              </a:rPr>
              <a:t>GitHub also offers the following extra security options.</a:t>
            </a:r>
          </a:p>
        </p:txBody>
      </p:sp>
      <p:sp>
        <p:nvSpPr>
          <p:cNvPr id="9" name="Rectangle 8">
            <a:extLst>
              <a:ext uri="{FF2B5EF4-FFF2-40B4-BE49-F238E27FC236}">
                <a16:creationId xmlns:a16="http://schemas.microsoft.com/office/drawing/2014/main" id="{413D2103-2C97-2DBC-43AA-3494CD1262C7}"/>
              </a:ext>
            </a:extLst>
          </p:cNvPr>
          <p:cNvSpPr/>
          <p:nvPr/>
        </p:nvSpPr>
        <p:spPr>
          <a:xfrm>
            <a:off x="5655992" y="1701195"/>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459517" y="2611861"/>
            <a:ext cx="11203914" cy="3640667"/>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694027" y="2834770"/>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Two-factor authentication</a:t>
            </a:r>
          </a:p>
        </p:txBody>
      </p:sp>
      <p:sp>
        <p:nvSpPr>
          <p:cNvPr id="14" name="TextBox 13">
            <a:extLst>
              <a:ext uri="{FF2B5EF4-FFF2-40B4-BE49-F238E27FC236}">
                <a16:creationId xmlns:a16="http://schemas.microsoft.com/office/drawing/2014/main" id="{94A3FA1B-DC1D-01E2-4230-241F0A63EE5D}"/>
              </a:ext>
            </a:extLst>
          </p:cNvPr>
          <p:cNvSpPr txBox="1"/>
          <p:nvPr/>
        </p:nvSpPr>
        <p:spPr>
          <a:xfrm>
            <a:off x="689028" y="4621614"/>
            <a:ext cx="10803613" cy="1538883"/>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For GitHub, the second form of authentication is a code generated by an application on a user's mobile device or sent as a text message (SMS). After a user enables 2FA, GitHub generates an authentication code anytime someone attempts to sign into their GitHub account. Users can only sign into their account if they know their password and have access to the authentication code on their phone.</a:t>
            </a:r>
          </a:p>
          <a:p>
            <a:pPr algn="just">
              <a:spcAft>
                <a:spcPts val="600"/>
              </a:spcAft>
            </a:pPr>
            <a:r>
              <a:rPr lang="en-US" sz="1400" i="0" dirty="0">
                <a:effectLst/>
                <a:latin typeface="Quattrocento Sans" panose="020B0502050000020003" pitchFamily="34" charset="0"/>
              </a:rPr>
              <a:t>Organization owners can require organization members, outside collaborators, and billing managers to enable 2FA for their personal accounts. This action makes it harder for malicious actors to access an organization's repositories and settings.</a:t>
            </a:r>
          </a:p>
          <a:p>
            <a:pPr algn="just">
              <a:spcAft>
                <a:spcPts val="600"/>
              </a:spcAft>
            </a:pPr>
            <a:r>
              <a:rPr lang="en-US" sz="1400" i="0" dirty="0">
                <a:effectLst/>
                <a:latin typeface="Quattrocento Sans" panose="020B0502050000020003" pitchFamily="34" charset="0"/>
              </a:rPr>
              <a:t>Enterprise owners can also enforce certain security policies for all organizations owned by an enterprise account.</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7" name="Graphic 6" descr="Phone Vibration outline">
            <a:extLst>
              <a:ext uri="{FF2B5EF4-FFF2-40B4-BE49-F238E27FC236}">
                <a16:creationId xmlns:a16="http://schemas.microsoft.com/office/drawing/2014/main" id="{A2185104-79CB-5DE3-4AB9-B40B95787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5992" y="1633007"/>
            <a:ext cx="785600" cy="785600"/>
          </a:xfrm>
          <a:prstGeom prst="rect">
            <a:avLst/>
          </a:prstGeom>
        </p:spPr>
      </p:pic>
      <p:pic>
        <p:nvPicPr>
          <p:cNvPr id="4098" name="Picture 2" descr="Screenshot of the two-factor authentication screen.">
            <a:extLst>
              <a:ext uri="{FF2B5EF4-FFF2-40B4-BE49-F238E27FC236}">
                <a16:creationId xmlns:a16="http://schemas.microsoft.com/office/drawing/2014/main" id="{36B6DDE5-6B5D-F526-8A79-20C77CD4F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642" y="2611861"/>
            <a:ext cx="6508789" cy="18433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ACBFBC2-2C38-3399-31FC-E594A142493C}"/>
              </a:ext>
            </a:extLst>
          </p:cNvPr>
          <p:cNvSpPr txBox="1"/>
          <p:nvPr/>
        </p:nvSpPr>
        <p:spPr>
          <a:xfrm>
            <a:off x="694026" y="3196418"/>
            <a:ext cx="4460615" cy="1384995"/>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Two-factor authentication (2FA), sometimes known as multifactor authentication (MFA), is an extra layer of security used when logging into websites or apps. With 2FA, users have to sign in with their username and password and provide another form of authentication that only they have access to.</a:t>
            </a:r>
          </a:p>
        </p:txBody>
      </p:sp>
    </p:spTree>
    <p:extLst>
      <p:ext uri="{BB962C8B-B14F-4D97-AF65-F5344CB8AC3E}">
        <p14:creationId xmlns:p14="http://schemas.microsoft.com/office/powerpoint/2010/main" val="34836496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10785408" cy="307777"/>
          </a:xfrm>
        </p:spPr>
        <p:txBody>
          <a:bodyPr>
            <a:normAutofit fontScale="90000"/>
          </a:bodyPr>
          <a:lstStyle/>
          <a:p>
            <a:r>
              <a:rPr lang="en-US" sz="3200" dirty="0">
                <a:latin typeface="Quattrocento Sans" panose="020B0502050000020003" pitchFamily="34" charset="0"/>
              </a:rPr>
              <a:t>GitHub's added security options (continued)</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590694" cy="369332"/>
          </a:xfrm>
          <a:prstGeom prst="rect">
            <a:avLst/>
          </a:prstGeom>
          <a:noFill/>
        </p:spPr>
        <p:txBody>
          <a:bodyPr wrap="square">
            <a:spAutoFit/>
          </a:bodyPr>
          <a:lstStyle/>
          <a:p>
            <a:r>
              <a:rPr lang="en-US" dirty="0">
                <a:latin typeface="Quattrocento Sans" panose="020B0502050000020003" pitchFamily="34" charset="0"/>
              </a:rPr>
              <a:t>GitHub also offers the following extra security options.</a:t>
            </a:r>
          </a:p>
        </p:txBody>
      </p:sp>
      <p:sp>
        <p:nvSpPr>
          <p:cNvPr id="9" name="Rectangle 8">
            <a:extLst>
              <a:ext uri="{FF2B5EF4-FFF2-40B4-BE49-F238E27FC236}">
                <a16:creationId xmlns:a16="http://schemas.microsoft.com/office/drawing/2014/main" id="{413D2103-2C97-2DBC-43AA-3494CD1262C7}"/>
              </a:ext>
            </a:extLst>
          </p:cNvPr>
          <p:cNvSpPr/>
          <p:nvPr/>
        </p:nvSpPr>
        <p:spPr>
          <a:xfrm>
            <a:off x="5655992" y="1701195"/>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459517" y="2611861"/>
            <a:ext cx="11203914" cy="3640667"/>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694027" y="2834770"/>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SAML SSO</a:t>
            </a:r>
          </a:p>
        </p:txBody>
      </p:sp>
      <p:sp>
        <p:nvSpPr>
          <p:cNvPr id="14" name="TextBox 13">
            <a:extLst>
              <a:ext uri="{FF2B5EF4-FFF2-40B4-BE49-F238E27FC236}">
                <a16:creationId xmlns:a16="http://schemas.microsoft.com/office/drawing/2014/main" id="{94A3FA1B-DC1D-01E2-4230-241F0A63EE5D}"/>
              </a:ext>
            </a:extLst>
          </p:cNvPr>
          <p:cNvSpPr txBox="1"/>
          <p:nvPr/>
        </p:nvSpPr>
        <p:spPr>
          <a:xfrm>
            <a:off x="7010063" y="3196418"/>
            <a:ext cx="4382462" cy="2416046"/>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GitHub offers limited support for all identity providers that implement the SAML 2.0 standard with official support for several popular identity providers including:</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Active Directory Federation Services (AD FS).</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Microsoft </a:t>
            </a:r>
            <a:r>
              <a:rPr lang="en-US" sz="1400" i="0" dirty="0" err="1">
                <a:effectLst/>
                <a:latin typeface="Quattrocento Sans" panose="020B0502050000020003" pitchFamily="34" charset="0"/>
              </a:rPr>
              <a:t>Entra</a:t>
            </a:r>
            <a:r>
              <a:rPr lang="en-US" sz="1400" i="0" dirty="0">
                <a:effectLst/>
                <a:latin typeface="Quattrocento Sans" panose="020B0502050000020003" pitchFamily="34" charset="0"/>
              </a:rPr>
              <a:t> ID.</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Okta.</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OneLogin.</a:t>
            </a:r>
          </a:p>
          <a:p>
            <a:pPr marL="285750" indent="-285750" algn="just">
              <a:spcAft>
                <a:spcPts val="600"/>
              </a:spcAft>
              <a:buFont typeface="Arial" panose="020B0604020202020204" pitchFamily="34" charset="0"/>
              <a:buChar char="•"/>
            </a:pPr>
            <a:r>
              <a:rPr lang="en-US" sz="1400" i="0" dirty="0" err="1">
                <a:effectLst/>
                <a:latin typeface="Quattrocento Sans" panose="020B0502050000020003" pitchFamily="34" charset="0"/>
              </a:rPr>
              <a:t>PingOne</a:t>
            </a:r>
            <a:r>
              <a:rPr lang="en-US" sz="1400" i="0" dirty="0">
                <a:effectLst/>
                <a:latin typeface="Quattrocento Sans" panose="020B0502050000020003" pitchFamily="34" charset="0"/>
              </a:rPr>
              <a:t>.</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1" name="TextBox 10">
            <a:extLst>
              <a:ext uri="{FF2B5EF4-FFF2-40B4-BE49-F238E27FC236}">
                <a16:creationId xmlns:a16="http://schemas.microsoft.com/office/drawing/2014/main" id="{1ACBFBC2-2C38-3399-31FC-E594A142493C}"/>
              </a:ext>
            </a:extLst>
          </p:cNvPr>
          <p:cNvSpPr txBox="1"/>
          <p:nvPr/>
        </p:nvSpPr>
        <p:spPr>
          <a:xfrm>
            <a:off x="694026" y="3196418"/>
            <a:ext cx="6081528" cy="3046988"/>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If you centrally manage your users' identities and applications with an IdP, you can configure SAML SSO to protect your organization's resources on GitHub.</a:t>
            </a:r>
          </a:p>
          <a:p>
            <a:pPr algn="just">
              <a:spcAft>
                <a:spcPts val="600"/>
              </a:spcAft>
            </a:pPr>
            <a:r>
              <a:rPr lang="en-US" sz="1400" i="0" dirty="0">
                <a:effectLst/>
                <a:latin typeface="Quattrocento Sans" panose="020B0502050000020003" pitchFamily="34" charset="0"/>
              </a:rPr>
              <a:t>This type of authentication gives organization and enterprise owners on GitHub a way to control and secure access to organization resources like repositories, issues, and pull requests. Organization owners can invite GitHub users to join the organization that uses SAML SSO, which allows those users to contribute to the organization and retain their existing identity and contributions on GitHub.</a:t>
            </a:r>
          </a:p>
          <a:p>
            <a:pPr algn="just">
              <a:spcAft>
                <a:spcPts val="600"/>
              </a:spcAft>
            </a:pPr>
            <a:r>
              <a:rPr lang="en-US" sz="1400" i="0" dirty="0">
                <a:effectLst/>
                <a:latin typeface="Quattrocento Sans" panose="020B0502050000020003" pitchFamily="34" charset="0"/>
              </a:rPr>
              <a:t>When users access resources within an organization that uses SAML SSO, GitHub will redirect them to the organization's SAML IdP for authentication. After they successfully authenticate with their account on the IdP, the IdP redirects to GitHub to access the organization's resources.</a:t>
            </a:r>
          </a:p>
        </p:txBody>
      </p:sp>
      <p:pic>
        <p:nvPicPr>
          <p:cNvPr id="5" name="Graphic 4" descr="Lock outline">
            <a:extLst>
              <a:ext uri="{FF2B5EF4-FFF2-40B4-BE49-F238E27FC236}">
                <a16:creationId xmlns:a16="http://schemas.microsoft.com/office/drawing/2014/main" id="{3EBFAA04-D434-FB94-2D77-0A47D99DD8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5992" y="1516637"/>
            <a:ext cx="914400" cy="914400"/>
          </a:xfrm>
          <a:prstGeom prst="rect">
            <a:avLst/>
          </a:prstGeom>
        </p:spPr>
      </p:pic>
    </p:spTree>
    <p:extLst>
      <p:ext uri="{BB962C8B-B14F-4D97-AF65-F5344CB8AC3E}">
        <p14:creationId xmlns:p14="http://schemas.microsoft.com/office/powerpoint/2010/main" val="13315614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10785408" cy="307777"/>
          </a:xfrm>
        </p:spPr>
        <p:txBody>
          <a:bodyPr>
            <a:normAutofit fontScale="90000"/>
          </a:bodyPr>
          <a:lstStyle/>
          <a:p>
            <a:r>
              <a:rPr lang="en-US" sz="3200" dirty="0">
                <a:latin typeface="Quattrocento Sans" panose="020B0502050000020003" pitchFamily="34" charset="0"/>
              </a:rPr>
              <a:t>GitHub's added security options (continued)</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590694" cy="369332"/>
          </a:xfrm>
          <a:prstGeom prst="rect">
            <a:avLst/>
          </a:prstGeom>
          <a:noFill/>
        </p:spPr>
        <p:txBody>
          <a:bodyPr wrap="square">
            <a:spAutoFit/>
          </a:bodyPr>
          <a:lstStyle/>
          <a:p>
            <a:r>
              <a:rPr lang="en-US" dirty="0">
                <a:latin typeface="Quattrocento Sans" panose="020B0502050000020003" pitchFamily="34" charset="0"/>
              </a:rPr>
              <a:t>GitHub also offers the following extra security options.</a:t>
            </a:r>
          </a:p>
        </p:txBody>
      </p:sp>
      <p:sp>
        <p:nvSpPr>
          <p:cNvPr id="9" name="Rectangle 8">
            <a:extLst>
              <a:ext uri="{FF2B5EF4-FFF2-40B4-BE49-F238E27FC236}">
                <a16:creationId xmlns:a16="http://schemas.microsoft.com/office/drawing/2014/main" id="{413D2103-2C97-2DBC-43AA-3494CD1262C7}"/>
              </a:ext>
            </a:extLst>
          </p:cNvPr>
          <p:cNvSpPr/>
          <p:nvPr/>
        </p:nvSpPr>
        <p:spPr>
          <a:xfrm>
            <a:off x="5655992" y="1701195"/>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2810565" y="2534977"/>
            <a:ext cx="6570870" cy="3640667"/>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3045075" y="2757886"/>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LDAP</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1" name="TextBox 10">
            <a:extLst>
              <a:ext uri="{FF2B5EF4-FFF2-40B4-BE49-F238E27FC236}">
                <a16:creationId xmlns:a16="http://schemas.microsoft.com/office/drawing/2014/main" id="{1ACBFBC2-2C38-3399-31FC-E594A142493C}"/>
              </a:ext>
            </a:extLst>
          </p:cNvPr>
          <p:cNvSpPr txBox="1"/>
          <p:nvPr/>
        </p:nvSpPr>
        <p:spPr>
          <a:xfrm>
            <a:off x="3045074" y="3119534"/>
            <a:ext cx="6081528" cy="2846933"/>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Lightweight directory access protocol (LDAP) is a popular application protocol for accessing and maintaining directory information services. LDAP lets you authenticate GitHub Enterprise Server against your existing accounts and centrally manage repository access. It's one of the most common protocols used to integrate third-party software with large company user directories.</a:t>
            </a:r>
          </a:p>
          <a:p>
            <a:pPr algn="just">
              <a:spcAft>
                <a:spcPts val="600"/>
              </a:spcAft>
            </a:pPr>
            <a:r>
              <a:rPr lang="en-US" sz="1400" i="0" dirty="0">
                <a:effectLst/>
                <a:latin typeface="Quattrocento Sans" panose="020B0502050000020003" pitchFamily="34" charset="0"/>
              </a:rPr>
              <a:t>GitHub Enterprise Server integrates with popular LDAP services like:</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Active Directory.</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Oracle Directory Server Enterprise Edition.</a:t>
            </a:r>
          </a:p>
          <a:p>
            <a:pPr marL="285750" indent="-285750" algn="just">
              <a:spcAft>
                <a:spcPts val="600"/>
              </a:spcAft>
              <a:buFont typeface="Arial" panose="020B0604020202020204" pitchFamily="34" charset="0"/>
              <a:buChar char="•"/>
            </a:pPr>
            <a:r>
              <a:rPr lang="en-US" sz="1400" i="0" dirty="0" err="1">
                <a:effectLst/>
                <a:latin typeface="Quattrocento Sans" panose="020B0502050000020003" pitchFamily="34" charset="0"/>
              </a:rPr>
              <a:t>OpenLDAP</a:t>
            </a:r>
            <a:r>
              <a:rPr lang="en-US" sz="1400" i="0" dirty="0">
                <a:effectLst/>
                <a:latin typeface="Quattrocento Sans" panose="020B0502050000020003" pitchFamily="34" charset="0"/>
              </a:rPr>
              <a:t>.</a:t>
            </a:r>
          </a:p>
          <a:p>
            <a:pPr marL="285750" indent="-285750" algn="just">
              <a:spcAft>
                <a:spcPts val="600"/>
              </a:spcAft>
              <a:buFont typeface="Arial" panose="020B0604020202020204" pitchFamily="34" charset="0"/>
              <a:buChar char="•"/>
            </a:pPr>
            <a:r>
              <a:rPr lang="en-US" sz="1400" i="0" dirty="0">
                <a:effectLst/>
                <a:latin typeface="Quattrocento Sans" panose="020B0502050000020003" pitchFamily="34" charset="0"/>
              </a:rPr>
              <a:t>Open Directory.</a:t>
            </a:r>
          </a:p>
        </p:txBody>
      </p:sp>
      <p:pic>
        <p:nvPicPr>
          <p:cNvPr id="6" name="Graphic 5" descr="Management outline">
            <a:extLst>
              <a:ext uri="{FF2B5EF4-FFF2-40B4-BE49-F238E27FC236}">
                <a16:creationId xmlns:a16="http://schemas.microsoft.com/office/drawing/2014/main" id="{60F5BA67-4654-FD55-F654-D88F66528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7467" y="1404950"/>
            <a:ext cx="1156741" cy="1156741"/>
          </a:xfrm>
          <a:prstGeom prst="rect">
            <a:avLst/>
          </a:prstGeom>
        </p:spPr>
      </p:pic>
    </p:spTree>
    <p:extLst>
      <p:ext uri="{BB962C8B-B14F-4D97-AF65-F5344CB8AC3E}">
        <p14:creationId xmlns:p14="http://schemas.microsoft.com/office/powerpoint/2010/main" val="8166093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6" y="367781"/>
            <a:ext cx="9347081" cy="492443"/>
          </a:xfrm>
        </p:spPr>
        <p:txBody>
          <a:bodyPr>
            <a:normAutofit fontScale="90000"/>
          </a:bodyPr>
          <a:lstStyle/>
          <a:p>
            <a:r>
              <a:rPr lang="en-US" sz="3200" dirty="0">
                <a:latin typeface="Quattrocento Sans" panose="020B0502050000020003" pitchFamily="34" charset="0"/>
              </a:rPr>
              <a:t>How does GitHub organization and permissions work?</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8416" y="2124208"/>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the previous unit, you explored the different ways that users can authenticate themselves with GitHub. In this unit, you'll learn about permissions for each hierarchical level:</a:t>
            </a:r>
          </a:p>
          <a:p>
            <a:r>
              <a:rPr lang="en-US" sz="2400" dirty="0">
                <a:latin typeface="Quattrocento Sans" panose="020B0502050000020003" pitchFamily="34" charset="0"/>
              </a:rPr>
              <a:t>Repository permissions</a:t>
            </a:r>
          </a:p>
          <a:p>
            <a:r>
              <a:rPr lang="en-US" sz="2400" dirty="0">
                <a:latin typeface="Quattrocento Sans" panose="020B0502050000020003" pitchFamily="34" charset="0"/>
              </a:rPr>
              <a:t>Team permissions</a:t>
            </a:r>
          </a:p>
          <a:p>
            <a:r>
              <a:rPr lang="en-US" sz="2400" dirty="0">
                <a:latin typeface="Quattrocento Sans" panose="020B0502050000020003" pitchFamily="34" charset="0"/>
              </a:rPr>
              <a:t>Organization permissions</a:t>
            </a:r>
          </a:p>
          <a:p>
            <a:r>
              <a:rPr lang="en-US" sz="2400" dirty="0">
                <a:latin typeface="Quattrocento Sans" panose="020B0502050000020003" pitchFamily="34" charset="0"/>
              </a:rPr>
              <a:t>Enterprise permissions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325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Repository permission levels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708982" y="2196866"/>
          <a:ext cx="10774036" cy="3624609"/>
        </p:xfrm>
        <a:graphic>
          <a:graphicData uri="http://schemas.openxmlformats.org/drawingml/2006/table">
            <a:tbl>
              <a:tblPr firstRow="1" bandRow="1">
                <a:tableStyleId>{073A0DAA-6AF3-43AB-8588-CEC1D06C72B9}</a:tableStyleId>
              </a:tblPr>
              <a:tblGrid>
                <a:gridCol w="1269720">
                  <a:extLst>
                    <a:ext uri="{9D8B030D-6E8A-4147-A177-3AD203B41FA5}">
                      <a16:colId xmlns:a16="http://schemas.microsoft.com/office/drawing/2014/main" val="1608846247"/>
                    </a:ext>
                  </a:extLst>
                </a:gridCol>
                <a:gridCol w="5381468">
                  <a:extLst>
                    <a:ext uri="{9D8B030D-6E8A-4147-A177-3AD203B41FA5}">
                      <a16:colId xmlns:a16="http://schemas.microsoft.com/office/drawing/2014/main" val="673293402"/>
                    </a:ext>
                  </a:extLst>
                </a:gridCol>
                <a:gridCol w="4122848">
                  <a:extLst>
                    <a:ext uri="{9D8B030D-6E8A-4147-A177-3AD203B41FA5}">
                      <a16:colId xmlns:a16="http://schemas.microsoft.com/office/drawing/2014/main" val="3526869966"/>
                    </a:ext>
                  </a:extLst>
                </a:gridCol>
              </a:tblGrid>
              <a:tr h="594984">
                <a:tc>
                  <a:txBody>
                    <a:bodyPr/>
                    <a:lstStyle/>
                    <a:p>
                      <a:pPr algn="l"/>
                      <a:r>
                        <a:rPr lang="en-US">
                          <a:solidFill>
                            <a:schemeClr val="tx1"/>
                          </a:solidFill>
                          <a:effectLst/>
                          <a:latin typeface="Quattrocento Sans" panose="020B0502050000020003" pitchFamily="34" charset="0"/>
                        </a:rPr>
                        <a:t>Permission Level</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dirty="0">
                          <a:solidFill>
                            <a:schemeClr val="tx1"/>
                          </a:solidFill>
                          <a:effectLst/>
                          <a:latin typeface="Quattrocento Sans" panose="020B0502050000020003" pitchFamily="34" charset="0"/>
                        </a:rPr>
                        <a:t>Description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dirty="0">
                          <a:solidFill>
                            <a:schemeClr val="tx1"/>
                          </a:solidFill>
                          <a:effectLst/>
                          <a:latin typeface="Quattrocento Sans" panose="020B0502050000020003" pitchFamily="34" charset="0"/>
                        </a:rPr>
                        <a:t>Best For</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482324">
                <a:tc>
                  <a:txBody>
                    <a:bodyPr/>
                    <a:lstStyle/>
                    <a:p>
                      <a:r>
                        <a:rPr lang="en-US" b="1" i="1">
                          <a:effectLst/>
                          <a:latin typeface="Quattrocento Sans" panose="020B0502050000020003" pitchFamily="34" charset="0"/>
                        </a:rPr>
                        <a:t>Read</a:t>
                      </a:r>
                      <a:endParaRPr lang="en-US" i="1">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effectLst/>
                          <a:latin typeface="Quattrocento Sans" panose="020B0502050000020003" pitchFamily="34" charset="0"/>
                        </a:rPr>
                        <a:t>Users can view and clone the repository. Can open and comment on issues and pull requests.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Individuals who need read-only or review access.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482324">
                <a:tc>
                  <a:txBody>
                    <a:bodyPr/>
                    <a:lstStyle/>
                    <a:p>
                      <a:r>
                        <a:rPr lang="en-US" b="1" i="1">
                          <a:effectLst/>
                          <a:latin typeface="Quattrocento Sans" panose="020B0502050000020003" pitchFamily="34" charset="0"/>
                        </a:rPr>
                        <a:t>Triage</a:t>
                      </a:r>
                      <a:endParaRPr lang="en-US" i="1">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Users can manage issues and pull requests (e.g., label, assign, comment). Cannot push changes to the repository.</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Project managers or contributors who need to triage and organize issues without contributing code.</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482324">
                <a:tc>
                  <a:txBody>
                    <a:bodyPr/>
                    <a:lstStyle/>
                    <a:p>
                      <a:r>
                        <a:rPr lang="en-US" b="1" i="1" dirty="0">
                          <a:effectLst/>
                          <a:latin typeface="Quattrocento Sans" panose="020B0502050000020003" pitchFamily="34" charset="0"/>
                        </a:rPr>
                        <a:t>Write</a:t>
                      </a:r>
                      <a:endParaRPr lang="en-US" i="1"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Users can push to branches (except protected branches). Can manage issues and pull requests.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Active contributors who need to commit code or update documentation.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852308"/>
                  </a:ext>
                </a:extLst>
              </a:tr>
              <a:tr h="482324">
                <a:tc>
                  <a:txBody>
                    <a:bodyPr/>
                    <a:lstStyle/>
                    <a:p>
                      <a:r>
                        <a:rPr lang="en-US" b="1" i="1">
                          <a:effectLst/>
                          <a:latin typeface="Quattrocento Sans" panose="020B0502050000020003" pitchFamily="34" charset="0"/>
                        </a:rPr>
                        <a:t>Maintain</a:t>
                      </a:r>
                      <a:endParaRPr lang="en-US" i="1">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Users can manage repository settings, issues, and pull requests. Cannot delete or transfer the repository.</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effectLst/>
                          <a:latin typeface="Quattrocento Sans" panose="020B0502050000020003" pitchFamily="34" charset="0"/>
                        </a:rPr>
                        <a:t>Project maintainers who handle routine repository management but don’t require full admin rights.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981045"/>
                  </a:ext>
                </a:extLst>
              </a:tr>
              <a:tr h="679479">
                <a:tc>
                  <a:txBody>
                    <a:bodyPr/>
                    <a:lstStyle/>
                    <a:p>
                      <a:r>
                        <a:rPr lang="en-US" b="1" i="1" dirty="0">
                          <a:effectLst/>
                          <a:latin typeface="Quattrocento Sans" panose="020B0502050000020003" pitchFamily="34" charset="0"/>
                        </a:rPr>
                        <a:t>Admin</a:t>
                      </a:r>
                      <a:endParaRPr lang="en-US" i="1"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effectLst/>
                          <a:latin typeface="Quattrocento Sans" panose="020B0502050000020003" pitchFamily="34" charset="0"/>
                        </a:rPr>
                        <a:t>Users have full control over the repository, including setting permissions, deleting the repository, and managing all settings.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effectLst/>
                          <a:latin typeface="Quattrocento Sans" panose="020B0502050000020003" pitchFamily="34" charset="0"/>
                        </a:rPr>
                        <a:t>Those who need top-level administrative access.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2079737"/>
                  </a:ext>
                </a:extLst>
              </a:tr>
            </a:tbl>
          </a:graphicData>
        </a:graphic>
      </p:graphicFrame>
      <p:sp>
        <p:nvSpPr>
          <p:cNvPr id="3" name="Text Placeholder 2">
            <a:extLst>
              <a:ext uri="{FF2B5EF4-FFF2-40B4-BE49-F238E27FC236}">
                <a16:creationId xmlns:a16="http://schemas.microsoft.com/office/drawing/2014/main" id="{4106D0C4-CD09-E91C-D80A-9B88F78AABC9}"/>
              </a:ext>
            </a:extLst>
          </p:cNvPr>
          <p:cNvSpPr txBox="1">
            <a:spLocks/>
          </p:cNvSpPr>
          <p:nvPr/>
        </p:nvSpPr>
        <p:spPr>
          <a:xfrm>
            <a:off x="708982" y="1088275"/>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You can customize access to a given repository by assigning permissions. There are five repository-level permissions:</a:t>
            </a:r>
          </a:p>
        </p:txBody>
      </p:sp>
      <p:sp>
        <p:nvSpPr>
          <p:cNvPr id="4" name="Text Placeholder 2">
            <a:extLst>
              <a:ext uri="{FF2B5EF4-FFF2-40B4-BE49-F238E27FC236}">
                <a16:creationId xmlns:a16="http://schemas.microsoft.com/office/drawing/2014/main" id="{B8596822-AEE1-F869-6B7F-63908E3CBDA5}"/>
              </a:ext>
            </a:extLst>
          </p:cNvPr>
          <p:cNvSpPr txBox="1">
            <a:spLocks/>
          </p:cNvSpPr>
          <p:nvPr/>
        </p:nvSpPr>
        <p:spPr>
          <a:xfrm>
            <a:off x="708982" y="1704424"/>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effectLst/>
                <a:latin typeface="Quattrocento Sans" panose="020B0502050000020003" pitchFamily="34" charset="0"/>
              </a:rPr>
              <a:t>Permission Models</a:t>
            </a:r>
          </a:p>
        </p:txBody>
      </p:sp>
      <p:sp>
        <p:nvSpPr>
          <p:cNvPr id="5" name="Rectangle 4">
            <a:extLst>
              <a:ext uri="{FF2B5EF4-FFF2-40B4-BE49-F238E27FC236}">
                <a16:creationId xmlns:a16="http://schemas.microsoft.com/office/drawing/2014/main" id="{D6F03E7E-ECBE-5BC0-E438-AEAC99FA82EA}"/>
              </a:ext>
            </a:extLst>
          </p:cNvPr>
          <p:cNvSpPr>
            <a:spLocks/>
          </p:cNvSpPr>
          <p:nvPr/>
        </p:nvSpPr>
        <p:spPr>
          <a:xfrm>
            <a:off x="1647726" y="5941720"/>
            <a:ext cx="9246696" cy="677339"/>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6" name="TextBox 5">
            <a:extLst>
              <a:ext uri="{FF2B5EF4-FFF2-40B4-BE49-F238E27FC236}">
                <a16:creationId xmlns:a16="http://schemas.microsoft.com/office/drawing/2014/main" id="{B33FE5A2-EBA0-6BE7-7C17-3DDB998CB691}"/>
              </a:ext>
            </a:extLst>
          </p:cNvPr>
          <p:cNvSpPr txBox="1"/>
          <p:nvPr/>
        </p:nvSpPr>
        <p:spPr>
          <a:xfrm>
            <a:off x="1959198" y="6009209"/>
            <a:ext cx="8801140" cy="523220"/>
          </a:xfrm>
          <a:prstGeom prst="rect">
            <a:avLst/>
          </a:prstGeom>
          <a:noFill/>
        </p:spPr>
        <p:txBody>
          <a:bodyPr wrap="square" rtlCol="0">
            <a:spAutoFit/>
          </a:bodyPr>
          <a:lstStyle/>
          <a:p>
            <a:pPr algn="just">
              <a:spcAft>
                <a:spcPts val="1200"/>
              </a:spcAft>
            </a:pPr>
            <a:r>
              <a:rPr lang="en-US" sz="1400" b="1" i="0" dirty="0">
                <a:effectLst/>
                <a:latin typeface="Quattrocento Sans" panose="020B0502050000020003" pitchFamily="34" charset="0"/>
              </a:rPr>
              <a:t>Tip</a:t>
            </a:r>
            <a:r>
              <a:rPr lang="en-US" sz="1400" b="0" i="0" dirty="0">
                <a:effectLst/>
                <a:latin typeface="Quattrocento Sans" panose="020B0502050000020003" pitchFamily="34" charset="0"/>
              </a:rPr>
              <a:t>: Always follow the Principle of Least Privilege—assign the lowest permission level necessary for each team to perform its tasks effectively. This approach reduces the risk of accidental or unauthorized changes.</a:t>
            </a:r>
          </a:p>
        </p:txBody>
      </p:sp>
      <p:sp>
        <p:nvSpPr>
          <p:cNvPr id="7" name="Oval 6">
            <a:extLst>
              <a:ext uri="{FF2B5EF4-FFF2-40B4-BE49-F238E27FC236}">
                <a16:creationId xmlns:a16="http://schemas.microsoft.com/office/drawing/2014/main" id="{CA1029FC-468D-E3CE-DA24-4F2B8325FF98}"/>
              </a:ext>
            </a:extLst>
          </p:cNvPr>
          <p:cNvSpPr>
            <a:spLocks/>
          </p:cNvSpPr>
          <p:nvPr/>
        </p:nvSpPr>
        <p:spPr>
          <a:xfrm>
            <a:off x="1467750" y="6009209"/>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8" name="Graphic 7" descr="Lightbulb outline">
            <a:extLst>
              <a:ext uri="{FF2B5EF4-FFF2-40B4-BE49-F238E27FC236}">
                <a16:creationId xmlns:a16="http://schemas.microsoft.com/office/drawing/2014/main" id="{0022DE31-0923-7567-0BC6-8C9F71EE8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5365" y="6058396"/>
            <a:ext cx="421541" cy="421541"/>
          </a:xfrm>
          <a:prstGeom prst="rect">
            <a:avLst/>
          </a:prstGeom>
          <a:effectLst>
            <a:glow rad="12700">
              <a:srgbClr val="FFFF00"/>
            </a:glow>
          </a:effectLst>
        </p:spPr>
      </p:pic>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21347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3F3F7"/>
        </a:solidFill>
        <a:effectLst/>
      </p:bgPr>
    </p:bg>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Repository permission levels (continued)</a:t>
            </a:r>
          </a:p>
        </p:txBody>
      </p:sp>
      <p:sp>
        <p:nvSpPr>
          <p:cNvPr id="3" name="Text Placeholder 2">
            <a:extLst>
              <a:ext uri="{FF2B5EF4-FFF2-40B4-BE49-F238E27FC236}">
                <a16:creationId xmlns:a16="http://schemas.microsoft.com/office/drawing/2014/main" id="{4106D0C4-CD09-E91C-D80A-9B88F78AABC9}"/>
              </a:ext>
            </a:extLst>
          </p:cNvPr>
          <p:cNvSpPr txBox="1">
            <a:spLocks/>
          </p:cNvSpPr>
          <p:nvPr/>
        </p:nvSpPr>
        <p:spPr>
          <a:xfrm>
            <a:off x="708982" y="1416917"/>
            <a:ext cx="1060534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0" i="0" dirty="0">
                <a:effectLst/>
                <a:latin typeface="Quattrocento Sans" panose="020B0502050000020003" pitchFamily="34" charset="0"/>
              </a:rPr>
              <a:t>You can give organization members, outside collaborators, and teams different levels of access to repositories owned by an organization. Each permission level progressively increases access to a repository's content and settings. Choose the level that best fits each person or team's role in your project without giving more access to the project than necessary.</a:t>
            </a:r>
          </a:p>
        </p:txBody>
      </p:sp>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
        <p:nvSpPr>
          <p:cNvPr id="11" name="Rectangle 10">
            <a:extLst>
              <a:ext uri="{FF2B5EF4-FFF2-40B4-BE49-F238E27FC236}">
                <a16:creationId xmlns:a16="http://schemas.microsoft.com/office/drawing/2014/main" id="{882D6A29-ACDB-5270-8D1C-E86354AF86A8}"/>
              </a:ext>
            </a:extLst>
          </p:cNvPr>
          <p:cNvSpPr>
            <a:spLocks/>
          </p:cNvSpPr>
          <p:nvPr/>
        </p:nvSpPr>
        <p:spPr>
          <a:xfrm>
            <a:off x="719343" y="4426744"/>
            <a:ext cx="2067924" cy="12312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2" name="Snip Single Corner Rectangle 11">
            <a:extLst>
              <a:ext uri="{FF2B5EF4-FFF2-40B4-BE49-F238E27FC236}">
                <a16:creationId xmlns:a16="http://schemas.microsoft.com/office/drawing/2014/main" id="{4C2FB3E4-EBC7-9895-0715-1159FA4EDD20}"/>
              </a:ext>
            </a:extLst>
          </p:cNvPr>
          <p:cNvSpPr>
            <a:spLocks/>
          </p:cNvSpPr>
          <p:nvPr/>
        </p:nvSpPr>
        <p:spPr>
          <a:xfrm>
            <a:off x="708981" y="4203898"/>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3" name="TextBox 12">
            <a:extLst>
              <a:ext uri="{FF2B5EF4-FFF2-40B4-BE49-F238E27FC236}">
                <a16:creationId xmlns:a16="http://schemas.microsoft.com/office/drawing/2014/main" id="{6532E149-3B5D-2A0B-79CF-7E1D846B40A3}"/>
              </a:ext>
            </a:extLst>
          </p:cNvPr>
          <p:cNvSpPr txBox="1"/>
          <p:nvPr/>
        </p:nvSpPr>
        <p:spPr>
          <a:xfrm>
            <a:off x="762472" y="4219771"/>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14" name="TextBox 13">
            <a:extLst>
              <a:ext uri="{FF2B5EF4-FFF2-40B4-BE49-F238E27FC236}">
                <a16:creationId xmlns:a16="http://schemas.microsoft.com/office/drawing/2014/main" id="{49606DCC-2D56-3CDD-9A71-2D595E2EE9CA}"/>
              </a:ext>
            </a:extLst>
          </p:cNvPr>
          <p:cNvSpPr txBox="1"/>
          <p:nvPr/>
        </p:nvSpPr>
        <p:spPr>
          <a:xfrm>
            <a:off x="884396" y="4700898"/>
            <a:ext cx="1726602"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On </a:t>
            </a:r>
            <a:r>
              <a:rPr lang="en-US" sz="1400" b="0" i="0" dirty="0" err="1">
                <a:effectLst/>
                <a:latin typeface="Quattrocento Sans" panose="020B0502050000020003" pitchFamily="34" charset="0"/>
              </a:rPr>
              <a:t>GitHub.com</a:t>
            </a:r>
            <a:r>
              <a:rPr lang="en-US" sz="1400" b="0" i="0" dirty="0">
                <a:effectLst/>
                <a:latin typeface="Quattrocento Sans" panose="020B0502050000020003" pitchFamily="34" charset="0"/>
              </a:rPr>
              <a:t>, go to the main page of the repository.</a:t>
            </a:r>
          </a:p>
        </p:txBody>
      </p:sp>
      <p:sp>
        <p:nvSpPr>
          <p:cNvPr id="15" name="Rectangle 14">
            <a:extLst>
              <a:ext uri="{FF2B5EF4-FFF2-40B4-BE49-F238E27FC236}">
                <a16:creationId xmlns:a16="http://schemas.microsoft.com/office/drawing/2014/main" id="{8DDA6A94-CE10-ED4C-5B59-41BB70F81A29}"/>
              </a:ext>
            </a:extLst>
          </p:cNvPr>
          <p:cNvSpPr>
            <a:spLocks/>
          </p:cNvSpPr>
          <p:nvPr/>
        </p:nvSpPr>
        <p:spPr>
          <a:xfrm>
            <a:off x="3149734" y="4439553"/>
            <a:ext cx="5201051" cy="1584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6" name="Snip Single Corner Rectangle 15">
            <a:extLst>
              <a:ext uri="{FF2B5EF4-FFF2-40B4-BE49-F238E27FC236}">
                <a16:creationId xmlns:a16="http://schemas.microsoft.com/office/drawing/2014/main" id="{49B311C9-884D-7726-2D5F-227815350C20}"/>
              </a:ext>
            </a:extLst>
          </p:cNvPr>
          <p:cNvSpPr>
            <a:spLocks/>
          </p:cNvSpPr>
          <p:nvPr/>
        </p:nvSpPr>
        <p:spPr>
          <a:xfrm>
            <a:off x="3139373" y="4216707"/>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7" name="TextBox 16">
            <a:extLst>
              <a:ext uri="{FF2B5EF4-FFF2-40B4-BE49-F238E27FC236}">
                <a16:creationId xmlns:a16="http://schemas.microsoft.com/office/drawing/2014/main" id="{938CEF65-1454-29CA-C77A-E57D87D7A038}"/>
              </a:ext>
            </a:extLst>
          </p:cNvPr>
          <p:cNvSpPr txBox="1"/>
          <p:nvPr/>
        </p:nvSpPr>
        <p:spPr>
          <a:xfrm>
            <a:off x="3192864" y="4232580"/>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18" name="TextBox 17">
            <a:extLst>
              <a:ext uri="{FF2B5EF4-FFF2-40B4-BE49-F238E27FC236}">
                <a16:creationId xmlns:a16="http://schemas.microsoft.com/office/drawing/2014/main" id="{4E1E3B30-DA4B-46F3-71CF-BED3D259656B}"/>
              </a:ext>
            </a:extLst>
          </p:cNvPr>
          <p:cNvSpPr txBox="1"/>
          <p:nvPr/>
        </p:nvSpPr>
        <p:spPr>
          <a:xfrm>
            <a:off x="3314787" y="4713707"/>
            <a:ext cx="5035998"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Under the repository name, select </a:t>
            </a:r>
            <a:r>
              <a:rPr lang="en-US" sz="1400" b="1" i="0" dirty="0">
                <a:effectLst/>
                <a:latin typeface="Quattrocento Sans" panose="020B0502050000020003" pitchFamily="34" charset="0"/>
              </a:rPr>
              <a:t>Settings</a:t>
            </a:r>
            <a:r>
              <a:rPr lang="en-US" sz="1400" b="0" i="0" dirty="0">
                <a:effectLst/>
                <a:latin typeface="Quattrocento Sans" panose="020B0502050000020003" pitchFamily="34" charset="0"/>
              </a:rPr>
              <a:t>. If you can't see the </a:t>
            </a:r>
            <a:r>
              <a:rPr lang="en-US" sz="1400" b="1" i="0" dirty="0">
                <a:effectLst/>
                <a:latin typeface="Quattrocento Sans" panose="020B0502050000020003" pitchFamily="34" charset="0"/>
              </a:rPr>
              <a:t>Settings</a:t>
            </a:r>
            <a:r>
              <a:rPr lang="en-US" sz="1400" b="0" i="0" dirty="0">
                <a:effectLst/>
                <a:latin typeface="Quattrocento Sans" panose="020B0502050000020003" pitchFamily="34" charset="0"/>
              </a:rPr>
              <a:t> tab, open the dropdown menu, and then select </a:t>
            </a:r>
            <a:r>
              <a:rPr lang="en-US" sz="1400" b="1" i="0" dirty="0">
                <a:effectLst/>
                <a:latin typeface="Quattrocento Sans" panose="020B0502050000020003" pitchFamily="34" charset="0"/>
              </a:rPr>
              <a:t>Settings</a:t>
            </a:r>
            <a:r>
              <a:rPr lang="en-US" sz="1400" b="0" i="0" dirty="0">
                <a:effectLst/>
                <a:latin typeface="Quattrocento Sans" panose="020B0502050000020003" pitchFamily="34" charset="0"/>
              </a:rPr>
              <a:t>.</a:t>
            </a:r>
          </a:p>
        </p:txBody>
      </p:sp>
      <p:sp>
        <p:nvSpPr>
          <p:cNvPr id="19" name="Rectangle 18">
            <a:extLst>
              <a:ext uri="{FF2B5EF4-FFF2-40B4-BE49-F238E27FC236}">
                <a16:creationId xmlns:a16="http://schemas.microsoft.com/office/drawing/2014/main" id="{034BE0B7-E49A-EF0E-6E51-DCC1EAE52222}"/>
              </a:ext>
            </a:extLst>
          </p:cNvPr>
          <p:cNvSpPr>
            <a:spLocks/>
          </p:cNvSpPr>
          <p:nvPr/>
        </p:nvSpPr>
        <p:spPr>
          <a:xfrm>
            <a:off x="8709462" y="4520570"/>
            <a:ext cx="2604861" cy="740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0" name="Snip Single Corner Rectangle 19">
            <a:extLst>
              <a:ext uri="{FF2B5EF4-FFF2-40B4-BE49-F238E27FC236}">
                <a16:creationId xmlns:a16="http://schemas.microsoft.com/office/drawing/2014/main" id="{D5983061-4BBE-889C-44F9-56D00C16E4A9}"/>
              </a:ext>
            </a:extLst>
          </p:cNvPr>
          <p:cNvSpPr>
            <a:spLocks/>
          </p:cNvSpPr>
          <p:nvPr/>
        </p:nvSpPr>
        <p:spPr>
          <a:xfrm>
            <a:off x="8699101" y="4297724"/>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1" name="TextBox 20">
            <a:extLst>
              <a:ext uri="{FF2B5EF4-FFF2-40B4-BE49-F238E27FC236}">
                <a16:creationId xmlns:a16="http://schemas.microsoft.com/office/drawing/2014/main" id="{C366F005-03BC-A058-B782-4CC16A119998}"/>
              </a:ext>
            </a:extLst>
          </p:cNvPr>
          <p:cNvSpPr txBox="1"/>
          <p:nvPr/>
        </p:nvSpPr>
        <p:spPr>
          <a:xfrm>
            <a:off x="8752592" y="4313597"/>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22" name="TextBox 21">
            <a:extLst>
              <a:ext uri="{FF2B5EF4-FFF2-40B4-BE49-F238E27FC236}">
                <a16:creationId xmlns:a16="http://schemas.microsoft.com/office/drawing/2014/main" id="{BDAA42CC-FA2F-59AC-C4DC-CBF26949CAC1}"/>
              </a:ext>
            </a:extLst>
          </p:cNvPr>
          <p:cNvSpPr txBox="1"/>
          <p:nvPr/>
        </p:nvSpPr>
        <p:spPr>
          <a:xfrm>
            <a:off x="8874515" y="4794724"/>
            <a:ext cx="2910783"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Select Template repository.</a:t>
            </a:r>
          </a:p>
        </p:txBody>
      </p:sp>
      <p:sp>
        <p:nvSpPr>
          <p:cNvPr id="24" name="Text Placeholder 2">
            <a:extLst>
              <a:ext uri="{FF2B5EF4-FFF2-40B4-BE49-F238E27FC236}">
                <a16:creationId xmlns:a16="http://schemas.microsoft.com/office/drawing/2014/main" id="{4FFA1F0F-EF18-BD29-DBCC-AC926F078E0B}"/>
              </a:ext>
            </a:extLst>
          </p:cNvPr>
          <p:cNvSpPr txBox="1">
            <a:spLocks/>
          </p:cNvSpPr>
          <p:nvPr/>
        </p:nvSpPr>
        <p:spPr>
          <a:xfrm>
            <a:off x="708981" y="2924776"/>
            <a:ext cx="10605341"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0" i="0" dirty="0">
                <a:effectLst/>
                <a:latin typeface="Quattrocento Sans" panose="020B0502050000020003" pitchFamily="34" charset="0"/>
              </a:rPr>
              <a:t>After you create a repository with the correct permissions, you can make it a template so that anyone who has access to the repository can generate a new repository that has the same directory structure and files as your default branch. </a:t>
            </a:r>
          </a:p>
          <a:p>
            <a:pPr marL="0" indent="0" algn="just">
              <a:buNone/>
            </a:pPr>
            <a:endParaRPr lang="en-US" sz="1800" dirty="0">
              <a:latin typeface="Quattrocento Sans" panose="020B0502050000020003" pitchFamily="34" charset="0"/>
            </a:endParaRPr>
          </a:p>
          <a:p>
            <a:pPr marL="0" indent="0" algn="just">
              <a:buNone/>
            </a:pPr>
            <a:r>
              <a:rPr lang="en-US" sz="1800" b="1" i="0" dirty="0">
                <a:effectLst/>
                <a:latin typeface="Quattrocento Sans" panose="020B0502050000020003" pitchFamily="34" charset="0"/>
              </a:rPr>
              <a:t>To make a template:</a:t>
            </a:r>
          </a:p>
        </p:txBody>
      </p:sp>
      <p:pic>
        <p:nvPicPr>
          <p:cNvPr id="6146" name="Picture 2" descr="Screenshot showing where to locate the settings button in your GitHub repository.">
            <a:extLst>
              <a:ext uri="{FF2B5EF4-FFF2-40B4-BE49-F238E27FC236}">
                <a16:creationId xmlns:a16="http://schemas.microsoft.com/office/drawing/2014/main" id="{A1109CF7-E3E7-88C8-920A-DF85DF195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87" y="5408448"/>
            <a:ext cx="4881761" cy="48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955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Ways Users Receive Repository Access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481122" y="1362284"/>
            <a:ext cx="10403755" cy="369332"/>
          </a:xfrm>
          <a:prstGeom prst="rect">
            <a:avLst/>
          </a:prstGeom>
          <a:noFill/>
        </p:spPr>
        <p:txBody>
          <a:bodyPr wrap="square">
            <a:spAutoFit/>
          </a:bodyPr>
          <a:lstStyle/>
          <a:p>
            <a:r>
              <a:rPr lang="en-US" dirty="0">
                <a:latin typeface="Quattrocento Sans" panose="020B0502050000020003" pitchFamily="34" charset="0"/>
              </a:rPr>
              <a:t>A user’s effective permissions in a repository are influenced by various factors, including:</a:t>
            </a:r>
          </a:p>
        </p:txBody>
      </p:sp>
      <p:sp>
        <p:nvSpPr>
          <p:cNvPr id="9" name="Rectangle 8">
            <a:extLst>
              <a:ext uri="{FF2B5EF4-FFF2-40B4-BE49-F238E27FC236}">
                <a16:creationId xmlns:a16="http://schemas.microsoft.com/office/drawing/2014/main" id="{413D2103-2C97-2DBC-43AA-3494CD1262C7}"/>
              </a:ext>
            </a:extLst>
          </p:cNvPr>
          <p:cNvSpPr/>
          <p:nvPr/>
        </p:nvSpPr>
        <p:spPr>
          <a:xfrm>
            <a:off x="2071768" y="1957770"/>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73279" y="2657639"/>
            <a:ext cx="3076996" cy="155459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94175" y="2871141"/>
            <a:ext cx="2746890" cy="369332"/>
          </a:xfrm>
          <a:prstGeom prst="rect">
            <a:avLst/>
          </a:prstGeom>
          <a:noFill/>
        </p:spPr>
        <p:txBody>
          <a:bodyPr wrap="square" rtlCol="0">
            <a:spAutoFit/>
          </a:bodyPr>
          <a:lstStyle/>
          <a:p>
            <a:r>
              <a:rPr lang="en-US" b="1" dirty="0">
                <a:latin typeface="Quattrocento Sans" panose="020B0502050000020003" pitchFamily="34" charset="0"/>
                <a:cs typeface="Segoe UI"/>
              </a:rPr>
              <a:t>Repository Role: </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194175" y="3291118"/>
            <a:ext cx="2746890" cy="307777"/>
          </a:xfrm>
          <a:prstGeom prst="rect">
            <a:avLst/>
          </a:prstGeom>
          <a:noFill/>
        </p:spPr>
        <p:txBody>
          <a:bodyPr wrap="square" rtlCol="0">
            <a:spAutoFit/>
          </a:bodyPr>
          <a:lstStyle/>
          <a:p>
            <a:r>
              <a:rPr lang="en-US" sz="1400" i="0" dirty="0">
                <a:effectLst/>
                <a:latin typeface="Quattrocento Sans" panose="020B0502050000020003" pitchFamily="34" charset="0"/>
              </a:rPr>
              <a:t>(e.g., Admin, Write, Read)</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82751" y="2657640"/>
            <a:ext cx="3076996" cy="155459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803647" y="2871141"/>
            <a:ext cx="2635203" cy="369332"/>
          </a:xfrm>
          <a:prstGeom prst="rect">
            <a:avLst/>
          </a:prstGeom>
          <a:noFill/>
        </p:spPr>
        <p:txBody>
          <a:bodyPr wrap="square" rtlCol="0">
            <a:spAutoFit/>
          </a:bodyPr>
          <a:lstStyle/>
          <a:p>
            <a:r>
              <a:rPr lang="en-US" b="1" dirty="0">
                <a:latin typeface="Quattrocento Sans" panose="020B0502050000020003" pitchFamily="34" charset="0"/>
                <a:cs typeface="Segoe UI"/>
              </a:rPr>
              <a:t>Team Membership: </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803647" y="3291118"/>
            <a:ext cx="2790227" cy="523220"/>
          </a:xfrm>
          <a:prstGeom prst="rect">
            <a:avLst/>
          </a:prstGeom>
          <a:noFill/>
        </p:spPr>
        <p:txBody>
          <a:bodyPr wrap="square" rtlCol="0">
            <a:spAutoFit/>
          </a:bodyPr>
          <a:lstStyle/>
          <a:p>
            <a:pPr algn="l"/>
            <a:r>
              <a:rPr lang="en-US" sz="1400" b="0" i="0" dirty="0">
                <a:effectLst/>
                <a:latin typeface="Quattrocento Sans" panose="020B0502050000020003" pitchFamily="34" charset="0"/>
              </a:rPr>
              <a:t>(e.g., inherited permissions from a team)</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89534" y="2657639"/>
            <a:ext cx="3076996" cy="1554597"/>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410431" y="2871141"/>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Organization Membership: </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410426" y="3291118"/>
            <a:ext cx="2635203" cy="738664"/>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(e.g., default organization permissions, SSO requirements)</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929553"/>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27" name="Graphic 26" descr="Flowchart outline">
            <a:extLst>
              <a:ext uri="{FF2B5EF4-FFF2-40B4-BE49-F238E27FC236}">
                <a16:creationId xmlns:a16="http://schemas.microsoft.com/office/drawing/2014/main" id="{D2267D2C-9C55-A911-F90D-3D4DEA7F02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6620" y="1705089"/>
            <a:ext cx="798760" cy="798760"/>
          </a:xfrm>
          <a:prstGeom prst="rect">
            <a:avLst/>
          </a:prstGeom>
        </p:spPr>
      </p:pic>
      <p:pic>
        <p:nvPicPr>
          <p:cNvPr id="4" name="Graphic 3" descr="User outline">
            <a:extLst>
              <a:ext uri="{FF2B5EF4-FFF2-40B4-BE49-F238E27FC236}">
                <a16:creationId xmlns:a16="http://schemas.microsoft.com/office/drawing/2014/main" id="{D2E6CE7D-3434-50A4-1DF3-A8F125CB8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4373" y="1696571"/>
            <a:ext cx="614804" cy="614804"/>
          </a:xfrm>
          <a:prstGeom prst="rect">
            <a:avLst/>
          </a:prstGeom>
        </p:spPr>
      </p:pic>
      <p:pic>
        <p:nvPicPr>
          <p:cNvPr id="5" name="Graphic 4" descr="Remote work outline">
            <a:extLst>
              <a:ext uri="{FF2B5EF4-FFF2-40B4-BE49-F238E27FC236}">
                <a16:creationId xmlns:a16="http://schemas.microsoft.com/office/drawing/2014/main" id="{C4FC4A99-65A0-5F3B-B299-668EC7EA3B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8647" y="1643306"/>
            <a:ext cx="798760" cy="798760"/>
          </a:xfrm>
          <a:prstGeom prst="rect">
            <a:avLst/>
          </a:prstGeom>
        </p:spPr>
      </p:pic>
      <p:sp>
        <p:nvSpPr>
          <p:cNvPr id="8" name="TextBox 7">
            <a:extLst>
              <a:ext uri="{FF2B5EF4-FFF2-40B4-BE49-F238E27FC236}">
                <a16:creationId xmlns:a16="http://schemas.microsoft.com/office/drawing/2014/main" id="{73CE1AC7-8D7B-5BBB-6BAE-722B40800FDD}"/>
              </a:ext>
            </a:extLst>
          </p:cNvPr>
          <p:cNvSpPr txBox="1"/>
          <p:nvPr/>
        </p:nvSpPr>
        <p:spPr>
          <a:xfrm>
            <a:off x="973279" y="4602958"/>
            <a:ext cx="10403755" cy="1477328"/>
          </a:xfrm>
          <a:prstGeom prst="rect">
            <a:avLst/>
          </a:prstGeom>
          <a:noFill/>
        </p:spPr>
        <p:txBody>
          <a:bodyPr wrap="square">
            <a:spAutoFit/>
          </a:bodyPr>
          <a:lstStyle/>
          <a:p>
            <a:r>
              <a:rPr lang="en-US" dirty="0">
                <a:latin typeface="Quattrocento Sans" panose="020B0502050000020003" pitchFamily="34" charset="0"/>
              </a:rPr>
              <a:t>When you combine these different permission sources, GitHub applies the highest level of access granted to the user. </a:t>
            </a:r>
          </a:p>
          <a:p>
            <a:endParaRPr lang="en-US" dirty="0">
              <a:latin typeface="Quattrocento Sans" panose="020B0502050000020003" pitchFamily="34" charset="0"/>
            </a:endParaRPr>
          </a:p>
          <a:p>
            <a:r>
              <a:rPr lang="en-US" dirty="0">
                <a:latin typeface="Quattrocento Sans" panose="020B0502050000020003" pitchFamily="34" charset="0"/>
              </a:rPr>
              <a:t>For example, if a user has </a:t>
            </a:r>
            <a:r>
              <a:rPr lang="en-US" i="1" dirty="0">
                <a:latin typeface="Quattrocento Sans" panose="020B0502050000020003" pitchFamily="34" charset="0"/>
              </a:rPr>
              <a:t>Read</a:t>
            </a:r>
            <a:r>
              <a:rPr lang="en-US" dirty="0">
                <a:latin typeface="Quattrocento Sans" panose="020B0502050000020003" pitchFamily="34" charset="0"/>
              </a:rPr>
              <a:t> access through a team but also has </a:t>
            </a:r>
            <a:r>
              <a:rPr lang="en-US" i="1" dirty="0">
                <a:latin typeface="Quattrocento Sans" panose="020B0502050000020003" pitchFamily="34" charset="0"/>
              </a:rPr>
              <a:t>Write</a:t>
            </a:r>
            <a:r>
              <a:rPr lang="en-US" dirty="0">
                <a:latin typeface="Quattrocento Sans" panose="020B0502050000020003" pitchFamily="34" charset="0"/>
              </a:rPr>
              <a:t> access directly assigned as a collaborator, they will effectively have </a:t>
            </a:r>
            <a:r>
              <a:rPr lang="en-US" b="1" dirty="0">
                <a:latin typeface="Quattrocento Sans" panose="020B0502050000020003" pitchFamily="34" charset="0"/>
              </a:rPr>
              <a:t>Write permissions</a:t>
            </a:r>
            <a:r>
              <a:rPr lang="en-US" dirty="0">
                <a:latin typeface="Quattrocento Sans" panose="020B0502050000020003" pitchFamily="34" charset="0"/>
              </a:rPr>
              <a:t>.</a:t>
            </a:r>
          </a:p>
        </p:txBody>
      </p:sp>
      <p:sp>
        <p:nvSpPr>
          <p:cNvPr id="6" name="Title 1">
            <a:extLst>
              <a:ext uri="{FF2B5EF4-FFF2-40B4-BE49-F238E27FC236}">
                <a16:creationId xmlns:a16="http://schemas.microsoft.com/office/drawing/2014/main" id="{2BE5EDF6-4385-3127-CFB0-911FE7AFFACE}"/>
              </a:ext>
            </a:extLst>
          </p:cNvPr>
          <p:cNvSpPr txBox="1">
            <a:spLocks/>
          </p:cNvSpPr>
          <p:nvPr/>
        </p:nvSpPr>
        <p:spPr>
          <a:xfrm>
            <a:off x="481121" y="1109427"/>
            <a:ext cx="8629827" cy="3077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sz="2400" dirty="0">
                <a:latin typeface="Quattrocento Sans" panose="020B0502050000020003" pitchFamily="34" charset="0"/>
              </a:rPr>
              <a:t>Actions of a User Given a List of Their Repository Permissions</a:t>
            </a:r>
          </a:p>
        </p:txBody>
      </p:sp>
    </p:spTree>
    <p:extLst>
      <p:ext uri="{BB962C8B-B14F-4D97-AF65-F5344CB8AC3E}">
        <p14:creationId xmlns:p14="http://schemas.microsoft.com/office/powerpoint/2010/main" val="553054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Repository Membership Options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588261" y="1749286"/>
          <a:ext cx="10623583" cy="3658224"/>
        </p:xfrm>
        <a:graphic>
          <a:graphicData uri="http://schemas.openxmlformats.org/drawingml/2006/table">
            <a:tbl>
              <a:tblPr firstRow="1" bandRow="1">
                <a:tableStyleId>{073A0DAA-6AF3-43AB-8588-CEC1D06C72B9}</a:tableStyleId>
              </a:tblPr>
              <a:tblGrid>
                <a:gridCol w="2439752">
                  <a:extLst>
                    <a:ext uri="{9D8B030D-6E8A-4147-A177-3AD203B41FA5}">
                      <a16:colId xmlns:a16="http://schemas.microsoft.com/office/drawing/2014/main" val="1608846247"/>
                    </a:ext>
                  </a:extLst>
                </a:gridCol>
                <a:gridCol w="8183831">
                  <a:extLst>
                    <a:ext uri="{9D8B030D-6E8A-4147-A177-3AD203B41FA5}">
                      <a16:colId xmlns:a16="http://schemas.microsoft.com/office/drawing/2014/main" val="673293402"/>
                    </a:ext>
                  </a:extLst>
                </a:gridCol>
              </a:tblGrid>
              <a:tr h="594984">
                <a:tc>
                  <a:txBody>
                    <a:bodyPr/>
                    <a:lstStyle/>
                    <a:p>
                      <a:pPr algn="l"/>
                      <a:r>
                        <a:rPr lang="en-US">
                          <a:solidFill>
                            <a:schemeClr val="tx1"/>
                          </a:solidFill>
                          <a:effectLst/>
                        </a:rPr>
                        <a:t>Membership Type</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dirty="0">
                          <a:solidFill>
                            <a:schemeClr val="tx1"/>
                          </a:solidFill>
                          <a:effectLst/>
                        </a:rPr>
                        <a:t>Description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482324">
                <a:tc>
                  <a:txBody>
                    <a:bodyPr/>
                    <a:lstStyle/>
                    <a:p>
                      <a:r>
                        <a:rPr lang="en-US" b="1">
                          <a:effectLst/>
                        </a:rPr>
                        <a:t>Direct Collaborator</a:t>
                      </a:r>
                      <a:endParaRPr lang="en-US">
                        <a:effectLst/>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600" dirty="0">
                          <a:effectLst/>
                        </a:rPr>
                        <a:t>Added explicitly to the repository with a specific role (Read, Triage, Write, Maintain, or Admin).</a:t>
                      </a:r>
                    </a:p>
                    <a:p>
                      <a:pPr marL="285750" indent="-285750">
                        <a:buFont typeface="Arial" panose="020B0604020202020204" pitchFamily="34" charset="0"/>
                        <a:buChar char="•"/>
                      </a:pPr>
                      <a:r>
                        <a:rPr lang="en-US" sz="1600" dirty="0">
                          <a:effectLst/>
                        </a:rPr>
                        <a:t>Recommended for external contributors or small teams.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482324">
                <a:tc>
                  <a:txBody>
                    <a:bodyPr/>
                    <a:lstStyle/>
                    <a:p>
                      <a:r>
                        <a:rPr lang="en-US" b="1">
                          <a:effectLst/>
                        </a:rPr>
                        <a:t>Team Membership</a:t>
                      </a:r>
                      <a:endParaRPr lang="en-US">
                        <a:effectLst/>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600" dirty="0">
                          <a:effectLst/>
                        </a:rPr>
                        <a:t>A user inherits repository access via their team membership.</a:t>
                      </a:r>
                    </a:p>
                    <a:p>
                      <a:pPr marL="285750" indent="-285750">
                        <a:buFont typeface="Arial" panose="020B0604020202020204" pitchFamily="34" charset="0"/>
                        <a:buChar char="•"/>
                      </a:pPr>
                      <a:r>
                        <a:rPr lang="en-US" sz="1600" dirty="0">
                          <a:effectLst/>
                        </a:rPr>
                        <a:t>Team permissions are often set at the organization level for consistent, scalable management.</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482324">
                <a:tc>
                  <a:txBody>
                    <a:bodyPr/>
                    <a:lstStyle/>
                    <a:p>
                      <a:r>
                        <a:rPr lang="en-US" b="1">
                          <a:effectLst/>
                        </a:rPr>
                        <a:t>Organization Default Permissions</a:t>
                      </a:r>
                      <a:endParaRPr lang="en-US">
                        <a:effectLst/>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600" dirty="0">
                          <a:effectLst/>
                        </a:rPr>
                        <a:t>If the repository is part of an organization, there may be a default permission level for all organization members (e.g., None, Read).</a:t>
                      </a:r>
                    </a:p>
                    <a:p>
                      <a:pPr marL="285750" indent="-285750">
                        <a:buFont typeface="Arial" panose="020B0604020202020204" pitchFamily="34" charset="0"/>
                        <a:buChar char="•"/>
                      </a:pPr>
                      <a:r>
                        <a:rPr lang="en-US" sz="1600" dirty="0">
                          <a:effectLst/>
                        </a:rPr>
                        <a:t>Owners can override these defaults for specific teams or users.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852308"/>
                  </a:ext>
                </a:extLst>
              </a:tr>
              <a:tr h="482324">
                <a:tc>
                  <a:txBody>
                    <a:bodyPr/>
                    <a:lstStyle/>
                    <a:p>
                      <a:r>
                        <a:rPr lang="en-US" b="1">
                          <a:effectLst/>
                        </a:rPr>
                        <a:t>Outside Collaborator</a:t>
                      </a:r>
                      <a:endParaRPr lang="en-US">
                        <a:effectLst/>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600" dirty="0">
                          <a:effectLst/>
                        </a:rPr>
                        <a:t>A user who is not a member of the organization but has explicit access to a repository.</a:t>
                      </a:r>
                    </a:p>
                    <a:p>
                      <a:pPr marL="285750" indent="-285750">
                        <a:buFont typeface="Arial" panose="020B0604020202020204" pitchFamily="34" charset="0"/>
                        <a:buChar char="•"/>
                      </a:pPr>
                      <a:r>
                        <a:rPr lang="en-US" sz="1600" dirty="0">
                          <a:effectLst/>
                        </a:rPr>
                        <a:t>Useful for contractors, freelancers, or open-source contributors needing limited access.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981045"/>
                  </a:ext>
                </a:extLst>
              </a:tr>
            </a:tbl>
          </a:graphicData>
        </a:graphic>
      </p:graphicFrame>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
        <p:nvSpPr>
          <p:cNvPr id="3" name="TextBox 2">
            <a:extLst>
              <a:ext uri="{FF2B5EF4-FFF2-40B4-BE49-F238E27FC236}">
                <a16:creationId xmlns:a16="http://schemas.microsoft.com/office/drawing/2014/main" id="{0CFB6E22-A421-16A0-CAA3-5346D6C16ED0}"/>
              </a:ext>
            </a:extLst>
          </p:cNvPr>
          <p:cNvSpPr txBox="1"/>
          <p:nvPr/>
        </p:nvSpPr>
        <p:spPr>
          <a:xfrm>
            <a:off x="588261" y="1054342"/>
            <a:ext cx="10403755" cy="369332"/>
          </a:xfrm>
          <a:prstGeom prst="rect">
            <a:avLst/>
          </a:prstGeom>
          <a:noFill/>
        </p:spPr>
        <p:txBody>
          <a:bodyPr wrap="square">
            <a:spAutoFit/>
          </a:bodyPr>
          <a:lstStyle/>
          <a:p>
            <a:r>
              <a:rPr lang="en-US" dirty="0">
                <a:latin typeface="Quattrocento Sans" panose="020B0502050000020003" pitchFamily="34" charset="0"/>
              </a:rPr>
              <a:t>When granting access to a repository, there are several ways a user can become a collaborator:</a:t>
            </a:r>
          </a:p>
        </p:txBody>
      </p:sp>
    </p:spTree>
    <p:extLst>
      <p:ext uri="{BB962C8B-B14F-4D97-AF65-F5344CB8AC3E}">
        <p14:creationId xmlns:p14="http://schemas.microsoft.com/office/powerpoint/2010/main" val="3099262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86204"/>
            <a:ext cx="6345239" cy="1113959"/>
          </a:xfrm>
        </p:spPr>
        <p:txBody>
          <a:bodyPr/>
          <a:lstStyle/>
          <a:p>
            <a:r>
              <a:rPr lang="en-US" dirty="0">
                <a:latin typeface="Quattrocento Sans" panose="020B0502050000020003" pitchFamily="34" charset="0"/>
              </a:rPr>
              <a:t>Module 2: Introduction to GitHub Administration</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0" y="5681324"/>
            <a:ext cx="7589351"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hlinkClick r:id="rId4">
                  <a:extLst>
                    <a:ext uri="{A12FA001-AC4F-418D-AE19-62706E023703}">
                      <ahyp:hlinkClr xmlns:ahyp="http://schemas.microsoft.com/office/drawing/2018/hyperlinkcolor" val="tx"/>
                    </a:ext>
                  </a:extLst>
                </a:hlinkClick>
              </a:rPr>
              <a:t>Module 2: Introduction to GitHub Administration</a:t>
            </a:r>
            <a:endParaRPr lang="en-US" sz="1600"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1" y="389165"/>
            <a:ext cx="9330801" cy="492443"/>
          </a:xfrm>
        </p:spPr>
        <p:txBody>
          <a:bodyPr>
            <a:normAutofit fontScale="90000"/>
          </a:bodyPr>
          <a:lstStyle/>
          <a:p>
            <a:r>
              <a:rPr lang="en-US" sz="3200" dirty="0">
                <a:latin typeface="Quattrocento Sans" panose="020B0502050000020003" pitchFamily="34" charset="0"/>
              </a:rPr>
              <a:t>Monitoring and Auditing Access to a Repository</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88261" y="1521191"/>
            <a:ext cx="4863305" cy="1772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865177" y="1596312"/>
            <a:ext cx="3815094" cy="338554"/>
          </a:xfrm>
          <a:prstGeom prst="rect">
            <a:avLst/>
          </a:prstGeom>
          <a:noFill/>
        </p:spPr>
        <p:txBody>
          <a:bodyPr wrap="square" rtlCol="0">
            <a:spAutoFit/>
          </a:bodyPr>
          <a:lstStyle/>
          <a:p>
            <a:r>
              <a:rPr lang="en-US" sz="1600" b="1" dirty="0">
                <a:latin typeface="Quattrocento Sans" panose="020B0502050000020003" pitchFamily="34" charset="0"/>
                <a:cs typeface="Segoe UI"/>
              </a:rPr>
              <a:t>View Access in Repository Settings:</a:t>
            </a:r>
            <a:endParaRPr lang="en-US" sz="14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84168" y="1931685"/>
            <a:ext cx="4642409" cy="723275"/>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Navigate to Settings &gt; Manage access (for the repository).</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Review the list of users and teams, along with their permission levels.</a:t>
            </a:r>
          </a:p>
        </p:txBody>
      </p:sp>
      <p:sp>
        <p:nvSpPr>
          <p:cNvPr id="8" name="Rectangle 7">
            <a:extLst>
              <a:ext uri="{FF2B5EF4-FFF2-40B4-BE49-F238E27FC236}">
                <a16:creationId xmlns:a16="http://schemas.microsoft.com/office/drawing/2014/main" id="{24141887-1200-94B1-7B29-56356450B897}"/>
              </a:ext>
            </a:extLst>
          </p:cNvPr>
          <p:cNvSpPr>
            <a:spLocks/>
          </p:cNvSpPr>
          <p:nvPr/>
        </p:nvSpPr>
        <p:spPr>
          <a:xfrm>
            <a:off x="6096001" y="1521192"/>
            <a:ext cx="4863305" cy="1772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9" name="TextBox 8">
            <a:extLst>
              <a:ext uri="{FF2B5EF4-FFF2-40B4-BE49-F238E27FC236}">
                <a16:creationId xmlns:a16="http://schemas.microsoft.com/office/drawing/2014/main" id="{C6811033-9082-5EDE-0A4E-717C36AE7922}"/>
              </a:ext>
            </a:extLst>
          </p:cNvPr>
          <p:cNvSpPr txBox="1"/>
          <p:nvPr/>
        </p:nvSpPr>
        <p:spPr>
          <a:xfrm>
            <a:off x="6391906" y="1603540"/>
            <a:ext cx="4419353" cy="584775"/>
          </a:xfrm>
          <a:prstGeom prst="rect">
            <a:avLst/>
          </a:prstGeom>
          <a:noFill/>
        </p:spPr>
        <p:txBody>
          <a:bodyPr wrap="square" rtlCol="0">
            <a:spAutoFit/>
          </a:bodyPr>
          <a:lstStyle/>
          <a:p>
            <a:r>
              <a:rPr lang="en-US" sz="1600" b="1" dirty="0">
                <a:latin typeface="Quattrocento Sans" panose="020B0502050000020003" pitchFamily="34" charset="0"/>
                <a:cs typeface="Segoe UI"/>
              </a:rPr>
              <a:t>Organization Audit Log (GitHub Enterprise or Organization-level):</a:t>
            </a:r>
            <a:endParaRPr lang="en-US" sz="1400" dirty="0">
              <a:latin typeface="Quattrocento Sans" panose="020B0502050000020003" pitchFamily="34" charset="0"/>
              <a:cs typeface="Segoe UI"/>
            </a:endParaRPr>
          </a:p>
        </p:txBody>
      </p:sp>
      <p:sp>
        <p:nvSpPr>
          <p:cNvPr id="10" name="TextBox 9">
            <a:extLst>
              <a:ext uri="{FF2B5EF4-FFF2-40B4-BE49-F238E27FC236}">
                <a16:creationId xmlns:a16="http://schemas.microsoft.com/office/drawing/2014/main" id="{8BC2B215-2BD6-79DD-3A62-44E29B85C368}"/>
              </a:ext>
            </a:extLst>
          </p:cNvPr>
          <p:cNvSpPr txBox="1"/>
          <p:nvPr/>
        </p:nvSpPr>
        <p:spPr>
          <a:xfrm>
            <a:off x="6316896" y="2218183"/>
            <a:ext cx="4494364" cy="907941"/>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Organization owners can view changes to membership, repository access, and permissions in the Audit log.</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Filter events by repository name or access changes for a more focused view.</a:t>
            </a:r>
          </a:p>
        </p:txBody>
      </p:sp>
      <p:sp>
        <p:nvSpPr>
          <p:cNvPr id="11" name="Rectangle 10">
            <a:extLst>
              <a:ext uri="{FF2B5EF4-FFF2-40B4-BE49-F238E27FC236}">
                <a16:creationId xmlns:a16="http://schemas.microsoft.com/office/drawing/2014/main" id="{801823D5-87EF-5956-6EA1-94A270AE5A16}"/>
              </a:ext>
            </a:extLst>
          </p:cNvPr>
          <p:cNvSpPr>
            <a:spLocks/>
          </p:cNvSpPr>
          <p:nvPr/>
        </p:nvSpPr>
        <p:spPr>
          <a:xfrm>
            <a:off x="588261" y="3429001"/>
            <a:ext cx="4863305" cy="1772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TextBox 11">
            <a:extLst>
              <a:ext uri="{FF2B5EF4-FFF2-40B4-BE49-F238E27FC236}">
                <a16:creationId xmlns:a16="http://schemas.microsoft.com/office/drawing/2014/main" id="{4CDA31D9-70E8-6B6D-2200-196E953F2128}"/>
              </a:ext>
            </a:extLst>
          </p:cNvPr>
          <p:cNvSpPr txBox="1"/>
          <p:nvPr/>
        </p:nvSpPr>
        <p:spPr>
          <a:xfrm>
            <a:off x="905257" y="3564125"/>
            <a:ext cx="4459528" cy="338554"/>
          </a:xfrm>
          <a:prstGeom prst="rect">
            <a:avLst/>
          </a:prstGeom>
          <a:noFill/>
        </p:spPr>
        <p:txBody>
          <a:bodyPr wrap="square" rtlCol="0">
            <a:spAutoFit/>
          </a:bodyPr>
          <a:lstStyle/>
          <a:p>
            <a:r>
              <a:rPr lang="en-US" sz="1600" b="1" dirty="0">
                <a:latin typeface="Quattrocento Sans" panose="020B0502050000020003" pitchFamily="34" charset="0"/>
                <a:cs typeface="Segoe UI"/>
              </a:rPr>
              <a:t>Enterprise Audit Log (GitHub Enterprise):</a:t>
            </a:r>
            <a:endParaRPr lang="en-US" sz="1400" dirty="0">
              <a:latin typeface="Quattrocento Sans" panose="020B0502050000020003" pitchFamily="34" charset="0"/>
              <a:cs typeface="Segoe UI"/>
            </a:endParaRPr>
          </a:p>
        </p:txBody>
      </p:sp>
      <p:sp>
        <p:nvSpPr>
          <p:cNvPr id="13" name="TextBox 12">
            <a:extLst>
              <a:ext uri="{FF2B5EF4-FFF2-40B4-BE49-F238E27FC236}">
                <a16:creationId xmlns:a16="http://schemas.microsoft.com/office/drawing/2014/main" id="{754533FD-AFFD-9A24-4CE3-CD69195869FD}"/>
              </a:ext>
            </a:extLst>
          </p:cNvPr>
          <p:cNvSpPr txBox="1"/>
          <p:nvPr/>
        </p:nvSpPr>
        <p:spPr>
          <a:xfrm>
            <a:off x="884168" y="3933457"/>
            <a:ext cx="4384518" cy="1092607"/>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If you manage multiple organizations, use the Enterprise account’s audit log to track changes across all organizations and repositories.</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This is especially valuable for compliance reporting or large-scale security reviews.</a:t>
            </a:r>
          </a:p>
        </p:txBody>
      </p:sp>
      <p:sp>
        <p:nvSpPr>
          <p:cNvPr id="14" name="Rectangle 13">
            <a:extLst>
              <a:ext uri="{FF2B5EF4-FFF2-40B4-BE49-F238E27FC236}">
                <a16:creationId xmlns:a16="http://schemas.microsoft.com/office/drawing/2014/main" id="{45E54BB1-78BE-1E0C-3194-840130BFA8E8}"/>
              </a:ext>
            </a:extLst>
          </p:cNvPr>
          <p:cNvSpPr>
            <a:spLocks/>
          </p:cNvSpPr>
          <p:nvPr/>
        </p:nvSpPr>
        <p:spPr>
          <a:xfrm>
            <a:off x="6096000" y="3429000"/>
            <a:ext cx="4863305" cy="1772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TextBox 14">
            <a:extLst>
              <a:ext uri="{FF2B5EF4-FFF2-40B4-BE49-F238E27FC236}">
                <a16:creationId xmlns:a16="http://schemas.microsoft.com/office/drawing/2014/main" id="{FFFA57A5-5A5E-32E2-DAFE-2EC85C1FE312}"/>
              </a:ext>
            </a:extLst>
          </p:cNvPr>
          <p:cNvSpPr txBox="1"/>
          <p:nvPr/>
        </p:nvSpPr>
        <p:spPr>
          <a:xfrm>
            <a:off x="6316897" y="3564125"/>
            <a:ext cx="3815094" cy="338554"/>
          </a:xfrm>
          <a:prstGeom prst="rect">
            <a:avLst/>
          </a:prstGeom>
          <a:noFill/>
        </p:spPr>
        <p:txBody>
          <a:bodyPr wrap="square" rtlCol="0">
            <a:spAutoFit/>
          </a:bodyPr>
          <a:lstStyle/>
          <a:p>
            <a:r>
              <a:rPr lang="en-US" sz="1600" b="1" dirty="0">
                <a:latin typeface="Quattrocento Sans" panose="020B0502050000020003" pitchFamily="34" charset="0"/>
                <a:cs typeface="Segoe UI"/>
              </a:rPr>
              <a:t>Automated Scripting:</a:t>
            </a:r>
            <a:endParaRPr lang="en-US" sz="1400" dirty="0">
              <a:latin typeface="Quattrocento Sans" panose="020B0502050000020003" pitchFamily="34" charset="0"/>
              <a:cs typeface="Segoe UI"/>
            </a:endParaRPr>
          </a:p>
        </p:txBody>
      </p:sp>
      <p:sp>
        <p:nvSpPr>
          <p:cNvPr id="16" name="TextBox 15">
            <a:extLst>
              <a:ext uri="{FF2B5EF4-FFF2-40B4-BE49-F238E27FC236}">
                <a16:creationId xmlns:a16="http://schemas.microsoft.com/office/drawing/2014/main" id="{A660B146-F63F-B4B6-EFB3-B6A6AD42E5C4}"/>
              </a:ext>
            </a:extLst>
          </p:cNvPr>
          <p:cNvSpPr txBox="1"/>
          <p:nvPr/>
        </p:nvSpPr>
        <p:spPr>
          <a:xfrm>
            <a:off x="6332657" y="3933457"/>
            <a:ext cx="4494364" cy="907941"/>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Use the GitHub REST API or </a:t>
            </a:r>
            <a:r>
              <a:rPr lang="en-US" sz="1200" i="0" dirty="0" err="1">
                <a:effectLst/>
                <a:latin typeface="Quattrocento Sans" panose="020B0502050000020003" pitchFamily="34" charset="0"/>
              </a:rPr>
              <a:t>GraphQL</a:t>
            </a:r>
            <a:r>
              <a:rPr lang="en-US" sz="1200" i="0" dirty="0">
                <a:effectLst/>
                <a:latin typeface="Quattrocento Sans" panose="020B0502050000020003" pitchFamily="34" charset="0"/>
              </a:rPr>
              <a:t> API to programmatically list collaborators, teams, and permissions.</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Integrate scripts with your CI/CD pipeline or security dashboards to continuously monitor and flag anomalies.</a:t>
            </a:r>
          </a:p>
        </p:txBody>
      </p:sp>
      <p:sp>
        <p:nvSpPr>
          <p:cNvPr id="19" name="Oval 18">
            <a:extLst>
              <a:ext uri="{FF2B5EF4-FFF2-40B4-BE49-F238E27FC236}">
                <a16:creationId xmlns:a16="http://schemas.microsoft.com/office/drawing/2014/main" id="{AE5847F1-B608-5199-1AF5-EDE98E8721A0}"/>
              </a:ext>
            </a:extLst>
          </p:cNvPr>
          <p:cNvSpPr/>
          <p:nvPr/>
        </p:nvSpPr>
        <p:spPr>
          <a:xfrm>
            <a:off x="915" y="2026766"/>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Oval 19">
            <a:extLst>
              <a:ext uri="{FF2B5EF4-FFF2-40B4-BE49-F238E27FC236}">
                <a16:creationId xmlns:a16="http://schemas.microsoft.com/office/drawing/2014/main" id="{392D6C7E-A321-CDF3-0B2A-65E2A6F15E0E}"/>
              </a:ext>
            </a:extLst>
          </p:cNvPr>
          <p:cNvSpPr/>
          <p:nvPr/>
        </p:nvSpPr>
        <p:spPr>
          <a:xfrm>
            <a:off x="1" y="3918061"/>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1" name="Oval 20">
            <a:extLst>
              <a:ext uri="{FF2B5EF4-FFF2-40B4-BE49-F238E27FC236}">
                <a16:creationId xmlns:a16="http://schemas.microsoft.com/office/drawing/2014/main" id="{0E3FB443-43B8-0FC9-FCDF-2A1782AA5036}"/>
              </a:ext>
            </a:extLst>
          </p:cNvPr>
          <p:cNvSpPr/>
          <p:nvPr/>
        </p:nvSpPr>
        <p:spPr>
          <a:xfrm>
            <a:off x="5450570" y="2028657"/>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2" name="Oval 21">
            <a:extLst>
              <a:ext uri="{FF2B5EF4-FFF2-40B4-BE49-F238E27FC236}">
                <a16:creationId xmlns:a16="http://schemas.microsoft.com/office/drawing/2014/main" id="{9EC52D7A-0210-D40B-0258-C40F187FE1F7}"/>
              </a:ext>
            </a:extLst>
          </p:cNvPr>
          <p:cNvSpPr/>
          <p:nvPr/>
        </p:nvSpPr>
        <p:spPr>
          <a:xfrm>
            <a:off x="5466663" y="3933457"/>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26810D42-5353-584A-A12B-46D0F88FF5D4}"/>
              </a:ext>
            </a:extLst>
          </p:cNvPr>
          <p:cNvSpPr txBox="1"/>
          <p:nvPr/>
        </p:nvSpPr>
        <p:spPr>
          <a:xfrm>
            <a:off x="555550" y="844244"/>
            <a:ext cx="10403755" cy="646331"/>
          </a:xfrm>
          <a:prstGeom prst="rect">
            <a:avLst/>
          </a:prstGeom>
          <a:noFill/>
        </p:spPr>
        <p:txBody>
          <a:bodyPr wrap="square">
            <a:spAutoFit/>
          </a:bodyPr>
          <a:lstStyle/>
          <a:p>
            <a:r>
              <a:rPr lang="en-US" dirty="0">
                <a:latin typeface="Quattrocento Sans" panose="020B0502050000020003" pitchFamily="34" charset="0"/>
              </a:rPr>
              <a:t>Regularly auditing who has access to a repository ensures proper security and compliance. Here are some recommended steps and tools:</a:t>
            </a:r>
          </a:p>
        </p:txBody>
      </p:sp>
      <p:sp>
        <p:nvSpPr>
          <p:cNvPr id="7" name="Rectangle 6">
            <a:extLst>
              <a:ext uri="{FF2B5EF4-FFF2-40B4-BE49-F238E27FC236}">
                <a16:creationId xmlns:a16="http://schemas.microsoft.com/office/drawing/2014/main" id="{79BF72A9-9D5C-1A19-6E92-AAC23E26E65E}"/>
              </a:ext>
            </a:extLst>
          </p:cNvPr>
          <p:cNvSpPr>
            <a:spLocks/>
          </p:cNvSpPr>
          <p:nvPr/>
        </p:nvSpPr>
        <p:spPr>
          <a:xfrm>
            <a:off x="1383958" y="5299362"/>
            <a:ext cx="9246696" cy="677339"/>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3" name="TextBox 22">
            <a:extLst>
              <a:ext uri="{FF2B5EF4-FFF2-40B4-BE49-F238E27FC236}">
                <a16:creationId xmlns:a16="http://schemas.microsoft.com/office/drawing/2014/main" id="{F74251A1-C0BC-FFE6-8431-F60B36BD5464}"/>
              </a:ext>
            </a:extLst>
          </p:cNvPr>
          <p:cNvSpPr txBox="1"/>
          <p:nvPr/>
        </p:nvSpPr>
        <p:spPr>
          <a:xfrm>
            <a:off x="1695430" y="5366851"/>
            <a:ext cx="8801140" cy="523220"/>
          </a:xfrm>
          <a:prstGeom prst="rect">
            <a:avLst/>
          </a:prstGeom>
          <a:noFill/>
        </p:spPr>
        <p:txBody>
          <a:bodyPr wrap="square" rtlCol="0">
            <a:spAutoFit/>
          </a:bodyPr>
          <a:lstStyle/>
          <a:p>
            <a:pPr algn="just">
              <a:spcAft>
                <a:spcPts val="1200"/>
              </a:spcAft>
            </a:pPr>
            <a:r>
              <a:rPr lang="en-US" sz="1400" b="1" i="0" dirty="0">
                <a:effectLst/>
                <a:latin typeface="Quattrocento Sans" panose="020B0502050000020003" pitchFamily="34" charset="0"/>
              </a:rPr>
              <a:t>Tip: </a:t>
            </a:r>
            <a:r>
              <a:rPr lang="en-US" sz="1400" i="0" dirty="0">
                <a:effectLst/>
                <a:latin typeface="Quattrocento Sans" panose="020B0502050000020003" pitchFamily="34" charset="0"/>
              </a:rPr>
              <a:t>Set up branch protection rules and required reviews to add another layer of security and accountability for all code changes.</a:t>
            </a:r>
          </a:p>
        </p:txBody>
      </p:sp>
      <p:sp>
        <p:nvSpPr>
          <p:cNvPr id="25" name="Oval 24">
            <a:extLst>
              <a:ext uri="{FF2B5EF4-FFF2-40B4-BE49-F238E27FC236}">
                <a16:creationId xmlns:a16="http://schemas.microsoft.com/office/drawing/2014/main" id="{8C5D723C-9A88-E405-7C87-84FE746DC17E}"/>
              </a:ext>
            </a:extLst>
          </p:cNvPr>
          <p:cNvSpPr>
            <a:spLocks/>
          </p:cNvSpPr>
          <p:nvPr/>
        </p:nvSpPr>
        <p:spPr>
          <a:xfrm>
            <a:off x="1206274" y="5386109"/>
            <a:ext cx="452309" cy="52322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27" name="Graphic 26" descr="Lightbulb outline">
            <a:extLst>
              <a:ext uri="{FF2B5EF4-FFF2-40B4-BE49-F238E27FC236}">
                <a16:creationId xmlns:a16="http://schemas.microsoft.com/office/drawing/2014/main" id="{10780112-26B5-73E5-74EA-29002A7E8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3889" y="5435296"/>
            <a:ext cx="421541" cy="421541"/>
          </a:xfrm>
          <a:prstGeom prst="rect">
            <a:avLst/>
          </a:prstGeom>
          <a:effectLst>
            <a:glow rad="12700">
              <a:srgbClr val="FFFF00"/>
            </a:glow>
          </a:effectLst>
        </p:spPr>
      </p:pic>
      <p:pic>
        <p:nvPicPr>
          <p:cNvPr id="30" name="Graphic 29" descr="Magnifying glass outline">
            <a:extLst>
              <a:ext uri="{FF2B5EF4-FFF2-40B4-BE49-F238E27FC236}">
                <a16:creationId xmlns:a16="http://schemas.microsoft.com/office/drawing/2014/main" id="{3B06A903-B1D0-EF32-5896-7AC03399A8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962" y="2129754"/>
            <a:ext cx="492443" cy="492443"/>
          </a:xfrm>
          <a:prstGeom prst="rect">
            <a:avLst/>
          </a:prstGeom>
        </p:spPr>
      </p:pic>
      <p:pic>
        <p:nvPicPr>
          <p:cNvPr id="34" name="Graphic 33" descr="Shield Tick outline">
            <a:extLst>
              <a:ext uri="{FF2B5EF4-FFF2-40B4-BE49-F238E27FC236}">
                <a16:creationId xmlns:a16="http://schemas.microsoft.com/office/drawing/2014/main" id="{28CA1B08-EF32-0BC0-77DF-CD4F7BF836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725" y="4060459"/>
            <a:ext cx="492443" cy="492443"/>
          </a:xfrm>
          <a:prstGeom prst="rect">
            <a:avLst/>
          </a:prstGeom>
        </p:spPr>
      </p:pic>
      <p:pic>
        <p:nvPicPr>
          <p:cNvPr id="36" name="Graphic 35" descr="Filter outline">
            <a:extLst>
              <a:ext uri="{FF2B5EF4-FFF2-40B4-BE49-F238E27FC236}">
                <a16:creationId xmlns:a16="http://schemas.microsoft.com/office/drawing/2014/main" id="{A3B8CFA3-A809-1AD7-234C-C71F1F6875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423" y="2169164"/>
            <a:ext cx="492443" cy="492443"/>
          </a:xfrm>
          <a:prstGeom prst="rect">
            <a:avLst/>
          </a:prstGeom>
        </p:spPr>
      </p:pic>
      <p:pic>
        <p:nvPicPr>
          <p:cNvPr id="38" name="Graphic 37" descr="Clipboard outline">
            <a:extLst>
              <a:ext uri="{FF2B5EF4-FFF2-40B4-BE49-F238E27FC236}">
                <a16:creationId xmlns:a16="http://schemas.microsoft.com/office/drawing/2014/main" id="{B87B4462-1D71-19C1-DF06-CCC31E5671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383" y="4075855"/>
            <a:ext cx="492443" cy="492443"/>
          </a:xfrm>
          <a:prstGeom prst="rect">
            <a:avLst/>
          </a:prstGeom>
        </p:spPr>
      </p:pic>
    </p:spTree>
    <p:extLst>
      <p:ext uri="{BB962C8B-B14F-4D97-AF65-F5344CB8AC3E}">
        <p14:creationId xmlns:p14="http://schemas.microsoft.com/office/powerpoint/2010/main" val="155139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Team permission levels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481122" y="872338"/>
            <a:ext cx="10665414" cy="923330"/>
          </a:xfrm>
          <a:prstGeom prst="rect">
            <a:avLst/>
          </a:prstGeom>
          <a:noFill/>
        </p:spPr>
        <p:txBody>
          <a:bodyPr wrap="square">
            <a:spAutoFit/>
          </a:bodyPr>
          <a:lstStyle/>
          <a:p>
            <a:pPr algn="just"/>
            <a:r>
              <a:rPr lang="en-US" dirty="0">
                <a:latin typeface="Quattrocento Sans" panose="020B0502050000020003" pitchFamily="34" charset="0"/>
              </a:rPr>
              <a:t>A team in a GitHub organization is a group of users who collaborate on shared repositories. Teams help streamline access management and communication by applying consistent permissions across multiple repositories at once. Key benefits include:</a:t>
            </a:r>
          </a:p>
        </p:txBody>
      </p:sp>
      <p:sp>
        <p:nvSpPr>
          <p:cNvPr id="9" name="Rectangle 8">
            <a:extLst>
              <a:ext uri="{FF2B5EF4-FFF2-40B4-BE49-F238E27FC236}">
                <a16:creationId xmlns:a16="http://schemas.microsoft.com/office/drawing/2014/main" id="{413D2103-2C97-2DBC-43AA-3494CD1262C7}"/>
              </a:ext>
            </a:extLst>
          </p:cNvPr>
          <p:cNvSpPr/>
          <p:nvPr/>
        </p:nvSpPr>
        <p:spPr>
          <a:xfrm>
            <a:off x="2071768" y="1866584"/>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73279" y="2657640"/>
            <a:ext cx="3076996" cy="211839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94175" y="2871141"/>
            <a:ext cx="2635203" cy="646331"/>
          </a:xfrm>
          <a:prstGeom prst="rect">
            <a:avLst/>
          </a:prstGeom>
          <a:noFill/>
        </p:spPr>
        <p:txBody>
          <a:bodyPr wrap="square" rtlCol="0">
            <a:spAutoFit/>
          </a:bodyPr>
          <a:lstStyle/>
          <a:p>
            <a:r>
              <a:rPr lang="en-US" b="1" dirty="0">
                <a:latin typeface="Quattrocento Sans" panose="020B0502050000020003" pitchFamily="34" charset="0"/>
                <a:cs typeface="Segoe UI"/>
              </a:rPr>
              <a:t>Centralized Access Control:</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194175" y="3506561"/>
            <a:ext cx="2746890" cy="954107"/>
          </a:xfrm>
          <a:prstGeom prst="rect">
            <a:avLst/>
          </a:prstGeom>
          <a:noFill/>
        </p:spPr>
        <p:txBody>
          <a:bodyPr wrap="square" rtlCol="0">
            <a:spAutoFit/>
          </a:bodyPr>
          <a:lstStyle/>
          <a:p>
            <a:r>
              <a:rPr lang="en-US" sz="1400" i="0" dirty="0">
                <a:effectLst/>
                <a:latin typeface="Quattrocento Sans" panose="020B0502050000020003" pitchFamily="34" charset="0"/>
              </a:rPr>
              <a:t>Assign repository permissions (e.g., Read, Write) to the entire team instead of managing each user individually.</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82751" y="2657640"/>
            <a:ext cx="3076996" cy="211839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803647" y="2871141"/>
            <a:ext cx="2635203" cy="646331"/>
          </a:xfrm>
          <a:prstGeom prst="rect">
            <a:avLst/>
          </a:prstGeom>
          <a:noFill/>
        </p:spPr>
        <p:txBody>
          <a:bodyPr wrap="square" rtlCol="0">
            <a:spAutoFit/>
          </a:bodyPr>
          <a:lstStyle/>
          <a:p>
            <a:r>
              <a:rPr lang="en-US" b="1" dirty="0">
                <a:latin typeface="Quattrocento Sans" panose="020B0502050000020003" pitchFamily="34" charset="0"/>
                <a:cs typeface="Segoe UI"/>
              </a:rPr>
              <a:t>Structured Collaboration:</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803647" y="3506561"/>
            <a:ext cx="2790227" cy="738664"/>
          </a:xfrm>
          <a:prstGeom prst="rect">
            <a:avLst/>
          </a:prstGeom>
          <a:noFill/>
        </p:spPr>
        <p:txBody>
          <a:bodyPr wrap="square" rtlCol="0">
            <a:spAutoFit/>
          </a:bodyPr>
          <a:lstStyle/>
          <a:p>
            <a:pPr algn="l"/>
            <a:r>
              <a:rPr lang="en-US" sz="1400" b="0" i="0" dirty="0">
                <a:effectLst/>
                <a:latin typeface="Quattrocento Sans" panose="020B0502050000020003" pitchFamily="34" charset="0"/>
              </a:rPr>
              <a:t>Organize members by department, project, or role for more efficient collaboration.</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89534" y="2657639"/>
            <a:ext cx="3076996" cy="2118397"/>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410431" y="2871141"/>
            <a:ext cx="2856100" cy="646331"/>
          </a:xfrm>
          <a:prstGeom prst="rect">
            <a:avLst/>
          </a:prstGeom>
          <a:noFill/>
        </p:spPr>
        <p:txBody>
          <a:bodyPr wrap="square" rtlCol="0">
            <a:spAutoFit/>
          </a:bodyPr>
          <a:lstStyle/>
          <a:p>
            <a:r>
              <a:rPr lang="en-US" b="1" dirty="0">
                <a:latin typeface="Quattrocento Sans" panose="020B0502050000020003" pitchFamily="34" charset="0"/>
                <a:cs typeface="Segoe UI"/>
              </a:rPr>
              <a:t>Visibility &amp; Communication:</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410428" y="3506561"/>
            <a:ext cx="2635203" cy="954107"/>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Each team can have its own discussion board, making it easier to share updates and coordinate efforts.</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Graphic 4" descr="Network outline">
            <a:extLst>
              <a:ext uri="{FF2B5EF4-FFF2-40B4-BE49-F238E27FC236}">
                <a16:creationId xmlns:a16="http://schemas.microsoft.com/office/drawing/2014/main" id="{2298D42C-5F0B-FF30-27D9-F364624CE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2841" y="1614047"/>
            <a:ext cx="869142" cy="869142"/>
          </a:xfrm>
          <a:prstGeom prst="rect">
            <a:avLst/>
          </a:prstGeom>
        </p:spPr>
      </p:pic>
      <p:pic>
        <p:nvPicPr>
          <p:cNvPr id="11" name="Graphic 10" descr="Group of people outline">
            <a:extLst>
              <a:ext uri="{FF2B5EF4-FFF2-40B4-BE49-F238E27FC236}">
                <a16:creationId xmlns:a16="http://schemas.microsoft.com/office/drawing/2014/main" id="{392418F9-8E3E-125C-5A09-6D6A5EA1F0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6865" y="1618449"/>
            <a:ext cx="869142" cy="869142"/>
          </a:xfrm>
          <a:prstGeom prst="rect">
            <a:avLst/>
          </a:prstGeom>
        </p:spPr>
      </p:pic>
      <p:pic>
        <p:nvPicPr>
          <p:cNvPr id="25" name="Graphic 24" descr="Chat outline">
            <a:extLst>
              <a:ext uri="{FF2B5EF4-FFF2-40B4-BE49-F238E27FC236}">
                <a16:creationId xmlns:a16="http://schemas.microsoft.com/office/drawing/2014/main" id="{82675DAB-E114-62B1-C140-907E2EE9DB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0689" y="1521129"/>
            <a:ext cx="994679" cy="994679"/>
          </a:xfrm>
          <a:prstGeom prst="rect">
            <a:avLst/>
          </a:prstGeom>
        </p:spPr>
      </p:pic>
      <p:sp>
        <p:nvSpPr>
          <p:cNvPr id="4" name="TextBox 3">
            <a:extLst>
              <a:ext uri="{FF2B5EF4-FFF2-40B4-BE49-F238E27FC236}">
                <a16:creationId xmlns:a16="http://schemas.microsoft.com/office/drawing/2014/main" id="{6BB0BECE-A196-01E0-0551-398217C94762}"/>
              </a:ext>
            </a:extLst>
          </p:cNvPr>
          <p:cNvSpPr txBox="1"/>
          <p:nvPr/>
        </p:nvSpPr>
        <p:spPr>
          <a:xfrm>
            <a:off x="481122" y="5136894"/>
            <a:ext cx="10665414" cy="923330"/>
          </a:xfrm>
          <a:prstGeom prst="rect">
            <a:avLst/>
          </a:prstGeom>
          <a:noFill/>
        </p:spPr>
        <p:txBody>
          <a:bodyPr wrap="square">
            <a:spAutoFit/>
          </a:bodyPr>
          <a:lstStyle/>
          <a:p>
            <a:pPr algn="just"/>
            <a:r>
              <a:rPr lang="en-US" dirty="0">
                <a:latin typeface="Quattrocento Sans" panose="020B0502050000020003" pitchFamily="34" charset="0"/>
              </a:rPr>
              <a:t>Teams provide an easy way to assign repository permissions to several related users at once. Members of a child team also inherit the permission settings of the parent team, providing an easy way to cascade permissions based on the natural structure of a company.</a:t>
            </a:r>
          </a:p>
        </p:txBody>
      </p:sp>
    </p:spTree>
    <p:extLst>
      <p:ext uri="{BB962C8B-B14F-4D97-AF65-F5344CB8AC3E}">
        <p14:creationId xmlns:p14="http://schemas.microsoft.com/office/powerpoint/2010/main" val="3174865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594898" y="2572923"/>
            <a:ext cx="5175952" cy="2688625"/>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TextBox 21">
            <a:extLst>
              <a:ext uri="{FF2B5EF4-FFF2-40B4-BE49-F238E27FC236}">
                <a16:creationId xmlns:a16="http://schemas.microsoft.com/office/drawing/2014/main" id="{3CBF1FDF-30E7-EC50-1156-01421A91ED18}"/>
              </a:ext>
            </a:extLst>
          </p:cNvPr>
          <p:cNvSpPr txBox="1"/>
          <p:nvPr/>
        </p:nvSpPr>
        <p:spPr>
          <a:xfrm>
            <a:off x="773104" y="2853675"/>
            <a:ext cx="4819539" cy="2246769"/>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Team Maintainer:</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Can add or remove team members.</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Can edit the team’s settings (e.g., team name, description).</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May manage nested sub-teams (if using team hierarchy).</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Cannot modify organization-wide settings unless they also have Owner privileges at the organization level.</a:t>
            </a:r>
          </a:p>
        </p:txBody>
      </p:sp>
      <p:sp>
        <p:nvSpPr>
          <p:cNvPr id="18" name="Rectangle 17">
            <a:extLst>
              <a:ext uri="{FF2B5EF4-FFF2-40B4-BE49-F238E27FC236}">
                <a16:creationId xmlns:a16="http://schemas.microsoft.com/office/drawing/2014/main" id="{1E71B13A-6BC8-61F3-AAB7-8CF28B8644F0}"/>
              </a:ext>
            </a:extLst>
          </p:cNvPr>
          <p:cNvSpPr>
            <a:spLocks/>
          </p:cNvSpPr>
          <p:nvPr/>
        </p:nvSpPr>
        <p:spPr>
          <a:xfrm>
            <a:off x="6421152" y="2569802"/>
            <a:ext cx="5175952" cy="2688625"/>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1" name="TextBox 20">
            <a:extLst>
              <a:ext uri="{FF2B5EF4-FFF2-40B4-BE49-F238E27FC236}">
                <a16:creationId xmlns:a16="http://schemas.microsoft.com/office/drawing/2014/main" id="{492899C9-D7F7-039E-75BB-BDAB01DB403D}"/>
              </a:ext>
            </a:extLst>
          </p:cNvPr>
          <p:cNvSpPr txBox="1"/>
          <p:nvPr/>
        </p:nvSpPr>
        <p:spPr>
          <a:xfrm>
            <a:off x="6604679" y="2874242"/>
            <a:ext cx="4992423" cy="1661993"/>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Team Member:</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Can view and participate in team discussions.</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Inherits the team’s assigned repository permissions (e.g., Read, Write).</a:t>
            </a:r>
          </a:p>
          <a:p>
            <a:pPr marL="285750" indent="-285750">
              <a:spcAft>
                <a:spcPts val="1200"/>
              </a:spcAft>
              <a:buFont typeface="Arial" panose="020B0604020202020204" pitchFamily="34" charset="0"/>
              <a:buChar char="•"/>
            </a:pPr>
            <a:r>
              <a:rPr lang="en-US" sz="1400" dirty="0">
                <a:latin typeface="Quattrocento Sans" panose="020B0502050000020003" pitchFamily="34" charset="0"/>
              </a:rPr>
              <a:t>Cannot manage team membership or settings.</a:t>
            </a: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5" name="Rectangle 4">
            <a:extLst>
              <a:ext uri="{FF2B5EF4-FFF2-40B4-BE49-F238E27FC236}">
                <a16:creationId xmlns:a16="http://schemas.microsoft.com/office/drawing/2014/main" id="{4C4A998E-817A-89D2-4528-034C78B0A879}"/>
              </a:ext>
            </a:extLst>
          </p:cNvPr>
          <p:cNvSpPr/>
          <p:nvPr/>
        </p:nvSpPr>
        <p:spPr>
          <a:xfrm>
            <a:off x="2394799" y="1773774"/>
            <a:ext cx="1392622" cy="72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96280905-8AFA-444A-F6F4-F957FADE2157}"/>
              </a:ext>
            </a:extLst>
          </p:cNvPr>
          <p:cNvSpPr txBox="1">
            <a:spLocks/>
          </p:cNvSpPr>
          <p:nvPr/>
        </p:nvSpPr>
        <p:spPr>
          <a:xfrm>
            <a:off x="594899" y="700255"/>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Two Levels Of Permissions At The Team Level</a:t>
            </a:r>
          </a:p>
        </p:txBody>
      </p:sp>
      <p:sp>
        <p:nvSpPr>
          <p:cNvPr id="23" name="Text Placeholder 2">
            <a:extLst>
              <a:ext uri="{FF2B5EF4-FFF2-40B4-BE49-F238E27FC236}">
                <a16:creationId xmlns:a16="http://schemas.microsoft.com/office/drawing/2014/main" id="{4185DA03-3C09-A867-FE6A-7CC503EA47C6}"/>
              </a:ext>
            </a:extLst>
          </p:cNvPr>
          <p:cNvSpPr txBox="1">
            <a:spLocks/>
          </p:cNvSpPr>
          <p:nvPr/>
        </p:nvSpPr>
        <p:spPr>
          <a:xfrm>
            <a:off x="699830" y="1146421"/>
            <a:ext cx="1064772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Understanding the roles within a team is crucial for effective collaboration and access management. Each role comes with specific permissions and responsibilities that help maintain the structure and security of the repositories. </a:t>
            </a:r>
          </a:p>
        </p:txBody>
      </p:sp>
      <p:sp>
        <p:nvSpPr>
          <p:cNvPr id="2" name="Rectangle 1">
            <a:extLst>
              <a:ext uri="{FF2B5EF4-FFF2-40B4-BE49-F238E27FC236}">
                <a16:creationId xmlns:a16="http://schemas.microsoft.com/office/drawing/2014/main" id="{130598A7-9933-815C-9B39-6146655131D8}"/>
              </a:ext>
            </a:extLst>
          </p:cNvPr>
          <p:cNvSpPr/>
          <p:nvPr/>
        </p:nvSpPr>
        <p:spPr>
          <a:xfrm>
            <a:off x="8404579" y="1843386"/>
            <a:ext cx="1392622" cy="72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User outline">
            <a:extLst>
              <a:ext uri="{FF2B5EF4-FFF2-40B4-BE49-F238E27FC236}">
                <a16:creationId xmlns:a16="http://schemas.microsoft.com/office/drawing/2014/main" id="{CB0E945B-345A-0346-AE7E-D94A6871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3708" y="1749978"/>
            <a:ext cx="614804" cy="614804"/>
          </a:xfrm>
          <a:prstGeom prst="rect">
            <a:avLst/>
          </a:prstGeom>
        </p:spPr>
      </p:pic>
      <p:pic>
        <p:nvPicPr>
          <p:cNvPr id="7" name="Graphic 6" descr="Users outline">
            <a:extLst>
              <a:ext uri="{FF2B5EF4-FFF2-40B4-BE49-F238E27FC236}">
                <a16:creationId xmlns:a16="http://schemas.microsoft.com/office/drawing/2014/main" id="{E7AFCC91-E374-9AE9-6966-93499914E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691" y="1655402"/>
            <a:ext cx="914400" cy="914400"/>
          </a:xfrm>
          <a:prstGeom prst="rect">
            <a:avLst/>
          </a:prstGeom>
        </p:spPr>
      </p:pic>
      <p:sp>
        <p:nvSpPr>
          <p:cNvPr id="8" name="Rectangle 7">
            <a:extLst>
              <a:ext uri="{FF2B5EF4-FFF2-40B4-BE49-F238E27FC236}">
                <a16:creationId xmlns:a16="http://schemas.microsoft.com/office/drawing/2014/main" id="{65ACCC4E-4B31-876D-900E-3AAF2C6834F7}"/>
              </a:ext>
            </a:extLst>
          </p:cNvPr>
          <p:cNvSpPr>
            <a:spLocks/>
          </p:cNvSpPr>
          <p:nvPr/>
        </p:nvSpPr>
        <p:spPr>
          <a:xfrm>
            <a:off x="1616122" y="5683712"/>
            <a:ext cx="9246696" cy="439470"/>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9" name="TextBox 8">
            <a:extLst>
              <a:ext uri="{FF2B5EF4-FFF2-40B4-BE49-F238E27FC236}">
                <a16:creationId xmlns:a16="http://schemas.microsoft.com/office/drawing/2014/main" id="{4A88B181-B016-38C7-F5E8-4BF90079E442}"/>
              </a:ext>
            </a:extLst>
          </p:cNvPr>
          <p:cNvSpPr txBox="1"/>
          <p:nvPr/>
        </p:nvSpPr>
        <p:spPr>
          <a:xfrm>
            <a:off x="1927594" y="5751201"/>
            <a:ext cx="8801140" cy="307777"/>
          </a:xfrm>
          <a:prstGeom prst="rect">
            <a:avLst/>
          </a:prstGeom>
          <a:noFill/>
        </p:spPr>
        <p:txBody>
          <a:bodyPr wrap="square" rtlCol="0">
            <a:spAutoFit/>
          </a:bodyPr>
          <a:lstStyle/>
          <a:p>
            <a:pPr algn="just">
              <a:spcAft>
                <a:spcPts val="1200"/>
              </a:spcAft>
            </a:pPr>
            <a:r>
              <a:rPr lang="en-US" sz="1400" b="1" i="0" dirty="0">
                <a:effectLst/>
                <a:latin typeface="Quattrocento Sans" panose="020B0502050000020003" pitchFamily="34" charset="0"/>
              </a:rPr>
              <a:t>Note</a:t>
            </a:r>
            <a:r>
              <a:rPr lang="en-US" sz="1400" i="0" dirty="0">
                <a:effectLst/>
                <a:latin typeface="Quattrocento Sans" panose="020B0502050000020003" pitchFamily="34" charset="0"/>
              </a:rPr>
              <a:t>: An organization owner can also promote any member of the organization to be a maintainer for a team.</a:t>
            </a:r>
          </a:p>
        </p:txBody>
      </p:sp>
      <p:sp>
        <p:nvSpPr>
          <p:cNvPr id="11" name="Oval 10">
            <a:extLst>
              <a:ext uri="{FF2B5EF4-FFF2-40B4-BE49-F238E27FC236}">
                <a16:creationId xmlns:a16="http://schemas.microsoft.com/office/drawing/2014/main" id="{C60C6BF7-F5A8-BBB6-A8CA-A910AB58974B}"/>
              </a:ext>
            </a:extLst>
          </p:cNvPr>
          <p:cNvSpPr>
            <a:spLocks/>
          </p:cNvSpPr>
          <p:nvPr/>
        </p:nvSpPr>
        <p:spPr>
          <a:xfrm>
            <a:off x="1415842" y="5634525"/>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12" name="Graphic 11" descr="Lightbulb outline">
            <a:extLst>
              <a:ext uri="{FF2B5EF4-FFF2-40B4-BE49-F238E27FC236}">
                <a16:creationId xmlns:a16="http://schemas.microsoft.com/office/drawing/2014/main" id="{9774D17C-C61D-0645-E710-81FFC15D8C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3457" y="5683712"/>
            <a:ext cx="421541" cy="421541"/>
          </a:xfrm>
          <a:prstGeom prst="rect">
            <a:avLst/>
          </a:prstGeom>
          <a:effectLst>
            <a:glow rad="12700">
              <a:srgbClr val="FFFF00"/>
            </a:glow>
          </a:effectLst>
        </p:spPr>
      </p:pic>
    </p:spTree>
    <p:extLst>
      <p:ext uri="{BB962C8B-B14F-4D97-AF65-F5344CB8AC3E}">
        <p14:creationId xmlns:p14="http://schemas.microsoft.com/office/powerpoint/2010/main" val="2913579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Audit Access To A Repository That You Administer</a:t>
            </a:r>
          </a:p>
        </p:txBody>
      </p:sp>
      <p:sp>
        <p:nvSpPr>
          <p:cNvPr id="3" name="Text Placeholder 2">
            <a:extLst>
              <a:ext uri="{FF2B5EF4-FFF2-40B4-BE49-F238E27FC236}">
                <a16:creationId xmlns:a16="http://schemas.microsoft.com/office/drawing/2014/main" id="{4106D0C4-CD09-E91C-D80A-9B88F78AABC9}"/>
              </a:ext>
            </a:extLst>
          </p:cNvPr>
          <p:cNvSpPr txBox="1">
            <a:spLocks/>
          </p:cNvSpPr>
          <p:nvPr/>
        </p:nvSpPr>
        <p:spPr>
          <a:xfrm>
            <a:off x="708982" y="1088275"/>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To audit access to a repository that you administer, you can view a combined list of teams and users with access to your repository in your settings:</a:t>
            </a:r>
          </a:p>
        </p:txBody>
      </p:sp>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pic>
        <p:nvPicPr>
          <p:cNvPr id="7170" name="Picture 2" descr="Screenshot of the manage access screen.">
            <a:extLst>
              <a:ext uri="{FF2B5EF4-FFF2-40B4-BE49-F238E27FC236}">
                <a16:creationId xmlns:a16="http://schemas.microsoft.com/office/drawing/2014/main" id="{8710CD8F-AE17-A2F5-DEF6-CD21D2A44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82" y="1715296"/>
            <a:ext cx="7101442" cy="478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4041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6" y="367781"/>
            <a:ext cx="9666209" cy="492443"/>
          </a:xfrm>
        </p:spPr>
        <p:txBody>
          <a:bodyPr>
            <a:normAutofit fontScale="90000"/>
          </a:bodyPr>
          <a:lstStyle/>
          <a:p>
            <a:r>
              <a:rPr lang="en-US" sz="3200" dirty="0">
                <a:latin typeface="Quattrocento Sans" panose="020B0502050000020003" pitchFamily="34" charset="0"/>
              </a:rPr>
              <a:t>Managing enterprise access, permissions, and governance</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5480" y="2691487"/>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the previous unit, you explored how repository and team permissions work in GitHub and how users are granted access at those levels. In this unit, you'll learn how to manage permissions and access at a broader scale across organizations and enterprises:</a:t>
            </a:r>
          </a:p>
          <a:p>
            <a:pPr marL="0" indent="0">
              <a:buNone/>
            </a:pPr>
            <a:endParaRPr lang="en-US" sz="1100" dirty="0">
              <a:latin typeface="Quattrocento Sans" panose="020B0502050000020003" pitchFamily="34" charset="0"/>
            </a:endParaRPr>
          </a:p>
          <a:p>
            <a:r>
              <a:rPr lang="en-US" sz="2400" dirty="0">
                <a:latin typeface="Quattrocento Sans" panose="020B0502050000020003" pitchFamily="34" charset="0"/>
              </a:rPr>
              <a:t>Organization permissions</a:t>
            </a:r>
          </a:p>
          <a:p>
            <a:r>
              <a:rPr lang="en-US" sz="2400" dirty="0">
                <a:latin typeface="Quattrocento Sans" panose="020B0502050000020003" pitchFamily="34" charset="0"/>
              </a:rPr>
              <a:t>Enterprise permissions</a:t>
            </a:r>
          </a:p>
          <a:p>
            <a:r>
              <a:rPr lang="en-US" sz="2400" dirty="0">
                <a:latin typeface="Quattrocento Sans" panose="020B0502050000020003" pitchFamily="34" charset="0"/>
              </a:rPr>
              <a:t>Internal vs. external collaborators</a:t>
            </a:r>
          </a:p>
          <a:p>
            <a:r>
              <a:rPr lang="en-US" sz="2400" dirty="0">
                <a:latin typeface="Quattrocento Sans" panose="020B0502050000020003" pitchFamily="34" charset="0"/>
              </a:rPr>
              <a:t>Least privilege strategies</a:t>
            </a:r>
          </a:p>
          <a:p>
            <a:r>
              <a:rPr lang="en-US" sz="2400" dirty="0">
                <a:latin typeface="Quattrocento Sans" panose="020B0502050000020003" pitchFamily="34" charset="0"/>
              </a:rPr>
              <a:t>Security and governance best practices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9562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826460"/>
            <a:ext cx="10306161" cy="311255"/>
          </a:xfrm>
        </p:spPr>
        <p:txBody>
          <a:bodyPr>
            <a:noAutofit/>
          </a:bodyPr>
          <a:lstStyle/>
          <a:p>
            <a:r>
              <a:rPr lang="en-US" sz="2900" dirty="0">
                <a:latin typeface="Quattrocento Sans" panose="020B0502050000020003" pitchFamily="34" charset="0"/>
              </a:rPr>
              <a:t>Organization permission levels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776643029"/>
              </p:ext>
            </p:extLst>
          </p:nvPr>
        </p:nvGraphicFramePr>
        <p:xfrm>
          <a:off x="588261" y="2542891"/>
          <a:ext cx="11205042" cy="4021007"/>
        </p:xfrm>
        <a:graphic>
          <a:graphicData uri="http://schemas.openxmlformats.org/drawingml/2006/table">
            <a:tbl>
              <a:tblPr firstRow="1" bandRow="1">
                <a:tableStyleId>{073A0DAA-6AF3-43AB-8588-CEC1D06C72B9}</a:tableStyleId>
              </a:tblPr>
              <a:tblGrid>
                <a:gridCol w="2573287">
                  <a:extLst>
                    <a:ext uri="{9D8B030D-6E8A-4147-A177-3AD203B41FA5}">
                      <a16:colId xmlns:a16="http://schemas.microsoft.com/office/drawing/2014/main" val="1608846247"/>
                    </a:ext>
                  </a:extLst>
                </a:gridCol>
                <a:gridCol w="8631755">
                  <a:extLst>
                    <a:ext uri="{9D8B030D-6E8A-4147-A177-3AD203B41FA5}">
                      <a16:colId xmlns:a16="http://schemas.microsoft.com/office/drawing/2014/main" val="673293402"/>
                    </a:ext>
                  </a:extLst>
                </a:gridCol>
              </a:tblGrid>
              <a:tr h="551423">
                <a:tc>
                  <a:txBody>
                    <a:bodyPr/>
                    <a:lstStyle/>
                    <a:p>
                      <a:pPr algn="l"/>
                      <a:r>
                        <a:rPr lang="en-US" dirty="0">
                          <a:solidFill>
                            <a:schemeClr val="tx1"/>
                          </a:solidFill>
                          <a:effectLst/>
                          <a:latin typeface="Quattrocento Sans" panose="020B0502050000020003" pitchFamily="34" charset="0"/>
                        </a:rPr>
                        <a:t>Permission Level</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dirty="0">
                          <a:solidFill>
                            <a:schemeClr val="tx1"/>
                          </a:solidFill>
                          <a:effectLst/>
                          <a:latin typeface="Quattrocento Sans" panose="020B0502050000020003" pitchFamily="34" charset="0"/>
                        </a:rPr>
                        <a:t>Description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794542">
                <a:tc>
                  <a:txBody>
                    <a:bodyPr/>
                    <a:lstStyle/>
                    <a:p>
                      <a:r>
                        <a:rPr lang="en-US" b="1" dirty="0">
                          <a:effectLst/>
                          <a:latin typeface="Quattrocento Sans" panose="020B0502050000020003" pitchFamily="34" charset="0"/>
                        </a:rPr>
                        <a:t>Owner</a:t>
                      </a:r>
                      <a:endParaRPr lang="en-US"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Organization owners can do everything that organization members can do, and they can add or remove other users to and from the organization. This role should be limited to no less than two people in your organization.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447012">
                <a:tc>
                  <a:txBody>
                    <a:bodyPr/>
                    <a:lstStyle/>
                    <a:p>
                      <a:r>
                        <a:rPr lang="en-US" b="1" dirty="0">
                          <a:effectLst/>
                          <a:latin typeface="Quattrocento Sans" panose="020B0502050000020003" pitchFamily="34" charset="0"/>
                        </a:rPr>
                        <a:t>Member</a:t>
                      </a:r>
                      <a:endParaRPr lang="en-US"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Organization members can create and manage organization repositories and teams.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560207">
                <a:tc>
                  <a:txBody>
                    <a:bodyPr/>
                    <a:lstStyle/>
                    <a:p>
                      <a:r>
                        <a:rPr lang="en-US" b="1" dirty="0">
                          <a:effectLst/>
                          <a:latin typeface="Quattrocento Sans" panose="020B0502050000020003" pitchFamily="34" charset="0"/>
                        </a:rPr>
                        <a:t>Moderator</a:t>
                      </a:r>
                      <a:endParaRPr lang="en-US"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Organization moderators can block and unblock nonmember contributors, set interaction limits, and hide comments in public repositories that the organization owns.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852308"/>
                  </a:ext>
                </a:extLst>
              </a:tr>
              <a:tr h="447012">
                <a:tc>
                  <a:txBody>
                    <a:bodyPr/>
                    <a:lstStyle/>
                    <a:p>
                      <a:r>
                        <a:rPr lang="en-US" b="1" dirty="0">
                          <a:effectLst/>
                          <a:latin typeface="Quattrocento Sans" panose="020B0502050000020003" pitchFamily="34" charset="0"/>
                        </a:rPr>
                        <a:t>Billing Manager</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Organization billing managers can view and edit billing information.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7500709"/>
                  </a:ext>
                </a:extLst>
              </a:tr>
              <a:tr h="560207">
                <a:tc>
                  <a:txBody>
                    <a:bodyPr/>
                    <a:lstStyle/>
                    <a:p>
                      <a:r>
                        <a:rPr lang="en-US" b="1" dirty="0">
                          <a:effectLst/>
                          <a:latin typeface="Quattrocento Sans" panose="020B0502050000020003" pitchFamily="34" charset="0"/>
                        </a:rPr>
                        <a:t>Security Managers</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Organization security managers can manage security alerts and settings across your organization. They can also read permissions for all repositories in the organization.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8600714"/>
                  </a:ext>
                </a:extLst>
              </a:tr>
              <a:tr h="560207">
                <a:tc>
                  <a:txBody>
                    <a:bodyPr/>
                    <a:lstStyle/>
                    <a:p>
                      <a:r>
                        <a:rPr lang="en-US" b="1" dirty="0">
                          <a:effectLst/>
                          <a:latin typeface="Quattrocento Sans" panose="020B0502050000020003" pitchFamily="34" charset="0"/>
                        </a:rPr>
                        <a:t>Outside Collaborator</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Outside collaborators, such as a consultant or temporary employee, can access one or more organization repositories. They aren't explicit members of the organization.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8784566"/>
                  </a:ext>
                </a:extLst>
              </a:tr>
            </a:tbl>
          </a:graphicData>
        </a:graphic>
      </p:graphicFrame>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
        <p:nvSpPr>
          <p:cNvPr id="3" name="Text Placeholder 2">
            <a:extLst>
              <a:ext uri="{FF2B5EF4-FFF2-40B4-BE49-F238E27FC236}">
                <a16:creationId xmlns:a16="http://schemas.microsoft.com/office/drawing/2014/main" id="{8C7B3556-C340-6C5C-C8B2-6C8FBBA0BBAA}"/>
              </a:ext>
            </a:extLst>
          </p:cNvPr>
          <p:cNvSpPr txBox="1">
            <a:spLocks/>
          </p:cNvSpPr>
          <p:nvPr/>
        </p:nvSpPr>
        <p:spPr>
          <a:xfrm>
            <a:off x="707783" y="1594082"/>
            <a:ext cx="1108552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GitHub organizations provide a centralized way for teams to collaborate on projects while maintaining controlled access to repositories and sensitive data. Organization permissions determine what members and teams can do within the organization, ensuring that each user has the appropriate level of access.</a:t>
            </a:r>
          </a:p>
          <a:p>
            <a:pPr marL="0" indent="0" algn="just">
              <a:buNone/>
            </a:pPr>
            <a:r>
              <a:rPr lang="en-US" sz="1800" dirty="0">
                <a:latin typeface="Quattrocento Sans" panose="020B0502050000020003" pitchFamily="34" charset="0"/>
              </a:rPr>
              <a:t>There are multiple levels of permissions at the organizational level:</a:t>
            </a:r>
          </a:p>
        </p:txBody>
      </p:sp>
    </p:spTree>
    <p:extLst>
      <p:ext uri="{BB962C8B-B14F-4D97-AF65-F5344CB8AC3E}">
        <p14:creationId xmlns:p14="http://schemas.microsoft.com/office/powerpoint/2010/main" val="38252174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826460"/>
            <a:ext cx="10306161" cy="311255"/>
          </a:xfrm>
        </p:spPr>
        <p:txBody>
          <a:bodyPr>
            <a:noAutofit/>
          </a:bodyPr>
          <a:lstStyle/>
          <a:p>
            <a:r>
              <a:rPr lang="en-US" sz="2900" dirty="0">
                <a:latin typeface="Quattrocento Sans" panose="020B0502050000020003" pitchFamily="34" charset="0"/>
              </a:rPr>
              <a:t>Set Default Permissions For All Members </a:t>
            </a:r>
          </a:p>
        </p:txBody>
      </p:sp>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
        <p:nvSpPr>
          <p:cNvPr id="3" name="Text Placeholder 2">
            <a:extLst>
              <a:ext uri="{FF2B5EF4-FFF2-40B4-BE49-F238E27FC236}">
                <a16:creationId xmlns:a16="http://schemas.microsoft.com/office/drawing/2014/main" id="{8C7B3556-C340-6C5C-C8B2-6C8FBBA0BBAA}"/>
              </a:ext>
            </a:extLst>
          </p:cNvPr>
          <p:cNvSpPr txBox="1">
            <a:spLocks/>
          </p:cNvSpPr>
          <p:nvPr/>
        </p:nvSpPr>
        <p:spPr>
          <a:xfrm>
            <a:off x="707783" y="1204468"/>
            <a:ext cx="1108552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In addition to these levels, you can also set default permissions for all members of your organization:</a:t>
            </a:r>
          </a:p>
        </p:txBody>
      </p:sp>
      <p:pic>
        <p:nvPicPr>
          <p:cNvPr id="8194" name="Picture 2" descr="Screenshot of the member privileges screen with the base permissions dropdown displayed.">
            <a:extLst>
              <a:ext uri="{FF2B5EF4-FFF2-40B4-BE49-F238E27FC236}">
                <a16:creationId xmlns:a16="http://schemas.microsoft.com/office/drawing/2014/main" id="{D2D53B88-9649-D19B-3005-811BDED8B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83" y="1763663"/>
            <a:ext cx="5653260" cy="4614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5B70BE70-861C-0458-FF67-8EBCB65F72D3}"/>
              </a:ext>
            </a:extLst>
          </p:cNvPr>
          <p:cNvSpPr txBox="1">
            <a:spLocks/>
          </p:cNvSpPr>
          <p:nvPr/>
        </p:nvSpPr>
        <p:spPr>
          <a:xfrm>
            <a:off x="7010399" y="3824895"/>
            <a:ext cx="4473817"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1800" dirty="0">
                <a:latin typeface="Quattrocento Sans" panose="020B0502050000020003" pitchFamily="34" charset="0"/>
              </a:rPr>
              <a:t>For improved management and security, you might also consider giving default read permissions to all members of your organization and adjusting their access to repositories on a case-by-case basis. </a:t>
            </a:r>
          </a:p>
          <a:p>
            <a:pPr marL="0" indent="0" algn="just">
              <a:spcAft>
                <a:spcPts val="600"/>
              </a:spcAft>
              <a:buNone/>
            </a:pPr>
            <a:r>
              <a:rPr lang="en-US" sz="1800" dirty="0">
                <a:latin typeface="Quattrocento Sans" panose="020B0502050000020003" pitchFamily="34" charset="0"/>
              </a:rPr>
              <a:t>If you have a relatively small organization with a low number of users, a low number of repositories, or a combination of the two, this level of restriction might be unnecessary. </a:t>
            </a:r>
          </a:p>
          <a:p>
            <a:pPr marL="0" indent="0" algn="just">
              <a:spcAft>
                <a:spcPts val="600"/>
              </a:spcAft>
              <a:buNone/>
            </a:pPr>
            <a:r>
              <a:rPr lang="en-US" sz="1800" dirty="0">
                <a:latin typeface="Quattrocento Sans" panose="020B0502050000020003" pitchFamily="34" charset="0"/>
              </a:rPr>
              <a:t>If you trust everyone with pushing changes to any repository, you might prefer to give all members write permissions by default.</a:t>
            </a:r>
          </a:p>
          <a:p>
            <a:pPr marL="0" indent="0" algn="just">
              <a:buNone/>
            </a:pPr>
            <a:endParaRPr lang="en-US" sz="1800" dirty="0">
              <a:latin typeface="Quattrocento Sans" panose="020B0502050000020003" pitchFamily="34" charset="0"/>
            </a:endParaRPr>
          </a:p>
        </p:txBody>
      </p:sp>
    </p:spTree>
    <p:extLst>
      <p:ext uri="{BB962C8B-B14F-4D97-AF65-F5344CB8AC3E}">
        <p14:creationId xmlns:p14="http://schemas.microsoft.com/office/powerpoint/2010/main" val="575190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826460"/>
            <a:ext cx="10306161" cy="311255"/>
          </a:xfrm>
        </p:spPr>
        <p:txBody>
          <a:bodyPr>
            <a:noAutofit/>
          </a:bodyPr>
          <a:lstStyle/>
          <a:p>
            <a:r>
              <a:rPr lang="en-US" sz="2900" dirty="0">
                <a:latin typeface="Quattrocento Sans" panose="020B0502050000020003" pitchFamily="34" charset="0"/>
              </a:rPr>
              <a:t>Enterprise permission levels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2484221445"/>
              </p:ext>
            </p:extLst>
          </p:nvPr>
        </p:nvGraphicFramePr>
        <p:xfrm>
          <a:off x="707783" y="2525414"/>
          <a:ext cx="11205042" cy="3522307"/>
        </p:xfrm>
        <a:graphic>
          <a:graphicData uri="http://schemas.openxmlformats.org/drawingml/2006/table">
            <a:tbl>
              <a:tblPr firstRow="1" bandRow="1">
                <a:tableStyleId>{073A0DAA-6AF3-43AB-8588-CEC1D06C72B9}</a:tableStyleId>
              </a:tblPr>
              <a:tblGrid>
                <a:gridCol w="2062174">
                  <a:extLst>
                    <a:ext uri="{9D8B030D-6E8A-4147-A177-3AD203B41FA5}">
                      <a16:colId xmlns:a16="http://schemas.microsoft.com/office/drawing/2014/main" val="1608846247"/>
                    </a:ext>
                  </a:extLst>
                </a:gridCol>
                <a:gridCol w="9142868">
                  <a:extLst>
                    <a:ext uri="{9D8B030D-6E8A-4147-A177-3AD203B41FA5}">
                      <a16:colId xmlns:a16="http://schemas.microsoft.com/office/drawing/2014/main" val="673293402"/>
                    </a:ext>
                  </a:extLst>
                </a:gridCol>
              </a:tblGrid>
              <a:tr h="342359">
                <a:tc>
                  <a:txBody>
                    <a:bodyPr/>
                    <a:lstStyle/>
                    <a:p>
                      <a:pPr algn="l"/>
                      <a:r>
                        <a:rPr lang="en-US" dirty="0">
                          <a:solidFill>
                            <a:schemeClr val="tx1"/>
                          </a:solidFill>
                          <a:effectLst/>
                          <a:latin typeface="Quattrocento Sans" panose="020B0502050000020003" pitchFamily="34" charset="0"/>
                        </a:rPr>
                        <a:t>Permission Level</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dirty="0">
                          <a:solidFill>
                            <a:schemeClr val="tx1"/>
                          </a:solidFill>
                          <a:effectLst/>
                          <a:latin typeface="Quattrocento Sans" panose="020B0502050000020003" pitchFamily="34" charset="0"/>
                        </a:rPr>
                        <a:t>Description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1617307">
                <a:tc>
                  <a:txBody>
                    <a:bodyPr/>
                    <a:lstStyle/>
                    <a:p>
                      <a:r>
                        <a:rPr lang="en-US" b="1" dirty="0">
                          <a:effectLst/>
                          <a:latin typeface="Quattrocento Sans" panose="020B0502050000020003" pitchFamily="34" charset="0"/>
                        </a:rPr>
                        <a:t>Owner</a:t>
                      </a:r>
                      <a:endParaRPr lang="en-US"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Enterprise owners have complete control over the enterprise and can take every action, including:</a:t>
                      </a:r>
                    </a:p>
                    <a:p>
                      <a:pPr marL="0" indent="0">
                        <a:buFont typeface="Arial" panose="020B0604020202020204" pitchFamily="34" charset="0"/>
                        <a:buNone/>
                      </a:pPr>
                      <a:r>
                        <a:rPr lang="en-US" sz="1600" dirty="0">
                          <a:effectLst/>
                          <a:latin typeface="Quattrocento Sans" panose="020B0502050000020003" pitchFamily="34" charset="0"/>
                        </a:rPr>
                        <a:t>- Managing administrators.</a:t>
                      </a:r>
                    </a:p>
                    <a:p>
                      <a:pPr marL="0" indent="0">
                        <a:buFont typeface="Arial" panose="020B0604020202020204" pitchFamily="34" charset="0"/>
                        <a:buNone/>
                      </a:pPr>
                      <a:r>
                        <a:rPr lang="en-US" sz="1600" dirty="0">
                          <a:effectLst/>
                          <a:latin typeface="Quattrocento Sans" panose="020B0502050000020003" pitchFamily="34" charset="0"/>
                        </a:rPr>
                        <a:t>- Adding and removing organizations to and from the enterprise.</a:t>
                      </a:r>
                    </a:p>
                    <a:p>
                      <a:pPr marL="0" indent="0">
                        <a:buFont typeface="Arial" panose="020B0604020202020204" pitchFamily="34" charset="0"/>
                        <a:buNone/>
                      </a:pPr>
                      <a:r>
                        <a:rPr lang="en-US" sz="1600" dirty="0">
                          <a:effectLst/>
                          <a:latin typeface="Quattrocento Sans" panose="020B0502050000020003" pitchFamily="34" charset="0"/>
                        </a:rPr>
                        <a:t>- Managing enterprise settings.</a:t>
                      </a:r>
                    </a:p>
                    <a:p>
                      <a:pPr marL="0" indent="0">
                        <a:buFont typeface="Arial" panose="020B0604020202020204" pitchFamily="34" charset="0"/>
                        <a:buNone/>
                      </a:pPr>
                      <a:r>
                        <a:rPr lang="en-US" sz="1600" dirty="0">
                          <a:effectLst/>
                          <a:latin typeface="Quattrocento Sans" panose="020B0502050000020003" pitchFamily="34" charset="0"/>
                        </a:rPr>
                        <a:t>- Enforcing policies across organizations.</a:t>
                      </a:r>
                    </a:p>
                    <a:p>
                      <a:pPr marL="0" indent="0">
                        <a:buFont typeface="Arial" panose="020B0604020202020204" pitchFamily="34" charset="0"/>
                        <a:buNone/>
                      </a:pPr>
                      <a:r>
                        <a:rPr lang="en-US" sz="1600" dirty="0">
                          <a:effectLst/>
                          <a:latin typeface="Quattrocento Sans" panose="020B0502050000020003" pitchFamily="34" charset="0"/>
                        </a:rPr>
                        <a:t>- Managing billing settings.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331668">
                <a:tc>
                  <a:txBody>
                    <a:bodyPr/>
                    <a:lstStyle/>
                    <a:p>
                      <a:r>
                        <a:rPr lang="en-US" b="1" dirty="0">
                          <a:effectLst/>
                          <a:latin typeface="Quattrocento Sans" panose="020B0502050000020003" pitchFamily="34" charset="0"/>
                        </a:rPr>
                        <a:t>Member</a:t>
                      </a:r>
                      <a:endParaRPr lang="en-US"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Enterprise members have the same set of abilities as organization members.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523146">
                <a:tc>
                  <a:txBody>
                    <a:bodyPr/>
                    <a:lstStyle/>
                    <a:p>
                      <a:r>
                        <a:rPr lang="en-US" b="1" dirty="0">
                          <a:effectLst/>
                          <a:latin typeface="Quattrocento Sans" panose="020B0502050000020003" pitchFamily="34" charset="0"/>
                        </a:rPr>
                        <a:t>Billing Manager</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Enterprise billing managers can only view and edit your enterprise's billing information and add or remove other billing managers.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7500709"/>
                  </a:ext>
                </a:extLst>
              </a:tr>
              <a:tr h="523146">
                <a:tc>
                  <a:txBody>
                    <a:bodyPr/>
                    <a:lstStyle/>
                    <a:p>
                      <a:r>
                        <a:rPr lang="en-US" b="1" dirty="0">
                          <a:effectLst/>
                          <a:latin typeface="Quattrocento Sans" panose="020B0502050000020003" pitchFamily="34" charset="0"/>
                        </a:rPr>
                        <a:t>Guest collaborator</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600" dirty="0">
                          <a:effectLst/>
                          <a:latin typeface="Quattrocento Sans" panose="020B0502050000020003" pitchFamily="34" charset="0"/>
                        </a:rPr>
                        <a:t>Can be granted access to repositories or organizations, but has limited access by default (Enterprise Managed Users only)</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8600714"/>
                  </a:ext>
                </a:extLst>
              </a:tr>
            </a:tbl>
          </a:graphicData>
        </a:graphic>
      </p:graphicFrame>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
        <p:nvSpPr>
          <p:cNvPr id="3" name="Text Placeholder 2">
            <a:extLst>
              <a:ext uri="{FF2B5EF4-FFF2-40B4-BE49-F238E27FC236}">
                <a16:creationId xmlns:a16="http://schemas.microsoft.com/office/drawing/2014/main" id="{8C7B3556-C340-6C5C-C8B2-6C8FBBA0BBAA}"/>
              </a:ext>
            </a:extLst>
          </p:cNvPr>
          <p:cNvSpPr txBox="1">
            <a:spLocks/>
          </p:cNvSpPr>
          <p:nvPr/>
        </p:nvSpPr>
        <p:spPr>
          <a:xfrm>
            <a:off x="707783" y="1594082"/>
            <a:ext cx="1108552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Recall from earlier that enterprise accounts are collections of organizations. By extension, each individual user account that is a member of an organization is also a member of the enterprise. You can control various settings related to authentication from this higher level.</a:t>
            </a:r>
          </a:p>
          <a:p>
            <a:pPr marL="0" indent="0" algn="just">
              <a:buNone/>
            </a:pPr>
            <a:r>
              <a:rPr lang="en-US" sz="1800" dirty="0">
                <a:latin typeface="Quattrocento Sans" panose="020B0502050000020003" pitchFamily="34" charset="0"/>
              </a:rPr>
              <a:t>There are three levels of permission at the enterprise level:</a:t>
            </a:r>
          </a:p>
        </p:txBody>
      </p:sp>
    </p:spTree>
    <p:extLst>
      <p:ext uri="{BB962C8B-B14F-4D97-AF65-F5344CB8AC3E}">
        <p14:creationId xmlns:p14="http://schemas.microsoft.com/office/powerpoint/2010/main" val="29733913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826460"/>
            <a:ext cx="10306161" cy="311255"/>
          </a:xfrm>
        </p:spPr>
        <p:txBody>
          <a:bodyPr>
            <a:noAutofit/>
          </a:bodyPr>
          <a:lstStyle/>
          <a:p>
            <a:r>
              <a:rPr lang="en-US" sz="2900" dirty="0">
                <a:latin typeface="Quattrocento Sans" panose="020B0502050000020003" pitchFamily="34" charset="0"/>
              </a:rPr>
              <a:t>Set A Policy Of Default Repository Permissions</a:t>
            </a:r>
          </a:p>
        </p:txBody>
      </p:sp>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a:xfrm>
            <a:off x="398697" y="6630651"/>
            <a:ext cx="4151312" cy="197976"/>
          </a:xfrm>
        </p:spPr>
        <p:txBody>
          <a:bodyPr/>
          <a:lstStyle/>
          <a:p>
            <a:pPr defTabSz="914367">
              <a:defRPr/>
            </a:pPr>
            <a:r>
              <a:rPr lang="en-US" dirty="0">
                <a:solidFill>
                  <a:srgbClr val="000000"/>
                </a:solidFill>
              </a:rPr>
              <a:t>© Copyright Microsoft Corporation. All rights reserved.</a:t>
            </a:r>
          </a:p>
        </p:txBody>
      </p:sp>
      <p:sp>
        <p:nvSpPr>
          <p:cNvPr id="3" name="Text Placeholder 2">
            <a:extLst>
              <a:ext uri="{FF2B5EF4-FFF2-40B4-BE49-F238E27FC236}">
                <a16:creationId xmlns:a16="http://schemas.microsoft.com/office/drawing/2014/main" id="{8C7B3556-C340-6C5C-C8B2-6C8FBBA0BBAA}"/>
              </a:ext>
            </a:extLst>
          </p:cNvPr>
          <p:cNvSpPr txBox="1">
            <a:spLocks/>
          </p:cNvSpPr>
          <p:nvPr/>
        </p:nvSpPr>
        <p:spPr>
          <a:xfrm>
            <a:off x="707783" y="1204468"/>
            <a:ext cx="1077643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In addition to these three levels, you can also set a policy of default repository permissions across all your organizations:</a:t>
            </a:r>
          </a:p>
        </p:txBody>
      </p:sp>
      <p:sp>
        <p:nvSpPr>
          <p:cNvPr id="4" name="Text Placeholder 2">
            <a:extLst>
              <a:ext uri="{FF2B5EF4-FFF2-40B4-BE49-F238E27FC236}">
                <a16:creationId xmlns:a16="http://schemas.microsoft.com/office/drawing/2014/main" id="{5B70BE70-861C-0458-FF67-8EBCB65F72D3}"/>
              </a:ext>
            </a:extLst>
          </p:cNvPr>
          <p:cNvSpPr txBox="1">
            <a:spLocks/>
          </p:cNvSpPr>
          <p:nvPr/>
        </p:nvSpPr>
        <p:spPr>
          <a:xfrm>
            <a:off x="6467061" y="3824895"/>
            <a:ext cx="5017155"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1800" dirty="0">
                <a:latin typeface="Quattrocento Sans" panose="020B0502050000020003" pitchFamily="34" charset="0"/>
              </a:rPr>
              <a:t>For improved management and security, you can give default read permissions to all members of your enterprise and adjust their access to repositories on a case-by-case basis. In a smaller enterprise, such as one with a single, relatively small organization, you might prefer to trust all members with write permissions by default.</a:t>
            </a:r>
          </a:p>
          <a:p>
            <a:pPr marL="0" indent="0" algn="just">
              <a:spcAft>
                <a:spcPts val="600"/>
              </a:spcAft>
              <a:buNone/>
            </a:pPr>
            <a:r>
              <a:rPr lang="en-US" sz="1800" dirty="0">
                <a:latin typeface="Quattrocento Sans" panose="020B0502050000020003" pitchFamily="34" charset="0"/>
              </a:rPr>
              <a:t>To further streamline enterprise-scale access control:</a:t>
            </a:r>
          </a:p>
          <a:p>
            <a:pPr algn="just">
              <a:spcAft>
                <a:spcPts val="600"/>
              </a:spcAft>
            </a:pPr>
            <a:r>
              <a:rPr lang="en-US" b="1" dirty="0">
                <a:latin typeface="Quattrocento Sans" panose="020B0502050000020003" pitchFamily="34" charset="0"/>
              </a:rPr>
              <a:t>Nested Teams</a:t>
            </a:r>
            <a:r>
              <a:rPr lang="en-US" dirty="0">
                <a:latin typeface="Quattrocento Sans" panose="020B0502050000020003" pitchFamily="34" charset="0"/>
              </a:rPr>
              <a:t>: Enterprise accounts can use nested team structures to reflect departmental hierarchies. A parent team’s permissions cascade down to child teams, simplifying complex access management.</a:t>
            </a:r>
          </a:p>
          <a:p>
            <a:pPr algn="just">
              <a:spcAft>
                <a:spcPts val="600"/>
              </a:spcAft>
            </a:pPr>
            <a:r>
              <a:rPr lang="en-US" b="1" dirty="0">
                <a:latin typeface="Quattrocento Sans" panose="020B0502050000020003" pitchFamily="34" charset="0"/>
              </a:rPr>
              <a:t>Automation &amp; Auditing</a:t>
            </a:r>
            <a:r>
              <a:rPr lang="en-US" dirty="0">
                <a:latin typeface="Quattrocento Sans" panose="020B0502050000020003" pitchFamily="34" charset="0"/>
              </a:rPr>
              <a:t>: You can use GitHub’s API or GitHub Actions to automate team creation and permission assignments, and audit access via organization or enterprise audit logs.</a:t>
            </a:r>
          </a:p>
        </p:txBody>
      </p:sp>
      <p:pic>
        <p:nvPicPr>
          <p:cNvPr id="10242" name="Picture 2" descr="Screenshot of the policies screen with the default permissions dropdown displayed.">
            <a:extLst>
              <a:ext uri="{FF2B5EF4-FFF2-40B4-BE49-F238E27FC236}">
                <a16:creationId xmlns:a16="http://schemas.microsoft.com/office/drawing/2014/main" id="{672533DE-764E-164C-CC75-22C8D077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83" y="1763663"/>
            <a:ext cx="5388217" cy="467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4711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2756" y="408154"/>
            <a:ext cx="8193024" cy="492443"/>
          </a:xfrm>
        </p:spPr>
        <p:txBody>
          <a:bodyPr>
            <a:normAutofit fontScale="90000"/>
          </a:bodyPr>
          <a:lstStyle/>
          <a:p>
            <a:r>
              <a:rPr lang="en-US" sz="3200" dirty="0">
                <a:latin typeface="Quattrocento Sans" panose="020B0502050000020003" pitchFamily="34" charset="0"/>
              </a:rPr>
              <a:t>Enterprise Permissions and Policies via Ruleset</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1470062"/>
            <a:ext cx="1092167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This section covers how to manage enterprise permissions and policies through rulesets. We'll explore best practices for structuring organizations, setting default permissions, synchronizing teams via Active Directory (AD), automating multi-org scripting, and aligning policies with your company’s trust and control positions.</a:t>
            </a:r>
          </a:p>
        </p:txBody>
      </p:sp>
      <p:sp>
        <p:nvSpPr>
          <p:cNvPr id="2" name="Footer Placeholder 1">
            <a:extLst>
              <a:ext uri="{FF2B5EF4-FFF2-40B4-BE49-F238E27FC236}">
                <a16:creationId xmlns:a16="http://schemas.microsoft.com/office/drawing/2014/main" id="{FA069929-D3B8-F1EE-42D4-ADCF869BB7A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57754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88262" y="1398575"/>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module, you will learn to evaluate GitHub’s access controls, design an adoption plan that aligns every team with the right repositories, and implement a scalable permissions model that safeguards your organization’s code and content while empowering developers and content creators.</a:t>
            </a:r>
          </a:p>
        </p:txBody>
      </p:sp>
      <p:sp>
        <p:nvSpPr>
          <p:cNvPr id="7" name="TextBox 6">
            <a:extLst>
              <a:ext uri="{FF2B5EF4-FFF2-40B4-BE49-F238E27FC236}">
                <a16:creationId xmlns:a16="http://schemas.microsoft.com/office/drawing/2014/main" id="{6AF3F449-AFE6-897F-FE61-E28EC8F3FEFB}"/>
              </a:ext>
            </a:extLst>
          </p:cNvPr>
          <p:cNvSpPr txBox="1"/>
          <p:nvPr/>
        </p:nvSpPr>
        <p:spPr>
          <a:xfrm>
            <a:off x="588262" y="2810122"/>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546427" y="3429000"/>
            <a:ext cx="9858608" cy="1631216"/>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GitHub administrative tasks and their purpose at each hierarchical level.</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The various ways that administrators can configure authentication so that users can access GitHub via the web browser and the git client.</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Hierarchical permission levels and what these permissions allow you to do in GitHub.</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3B80-41E5-CBD9-CD39-42E8BABF408E}"/>
              </a:ext>
            </a:extLst>
          </p:cNvPr>
          <p:cNvSpPr txBox="1">
            <a:spLocks/>
          </p:cNvSpPr>
          <p:nvPr/>
        </p:nvSpPr>
        <p:spPr>
          <a:xfrm>
            <a:off x="588261" y="1210514"/>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Weighing the pros and cons of deploying a single versus multiple organizations</a:t>
            </a:r>
          </a:p>
        </p:txBody>
      </p:sp>
      <p:sp>
        <p:nvSpPr>
          <p:cNvPr id="3" name="Text Placeholder 2">
            <a:extLst>
              <a:ext uri="{FF2B5EF4-FFF2-40B4-BE49-F238E27FC236}">
                <a16:creationId xmlns:a16="http://schemas.microsoft.com/office/drawing/2014/main" id="{3DC81215-613A-60FE-F584-AC500E8C5BA4}"/>
              </a:ext>
            </a:extLst>
          </p:cNvPr>
          <p:cNvSpPr txBox="1">
            <a:spLocks/>
          </p:cNvSpPr>
          <p:nvPr/>
        </p:nvSpPr>
        <p:spPr>
          <a:xfrm>
            <a:off x="693192" y="1656680"/>
            <a:ext cx="1002890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When structuring your enterprise, one of the key decisions is whether to use a single organization or multiple organizations. Each approach has unique benefits and trade-offs.</a:t>
            </a:r>
          </a:p>
        </p:txBody>
      </p:sp>
      <p:sp>
        <p:nvSpPr>
          <p:cNvPr id="5" name="Footer Placeholder 4">
            <a:extLst>
              <a:ext uri="{FF2B5EF4-FFF2-40B4-BE49-F238E27FC236}">
                <a16:creationId xmlns:a16="http://schemas.microsoft.com/office/drawing/2014/main" id="{07BDA5CD-F83C-88A3-E705-F657C4E008C1}"/>
              </a:ext>
            </a:extLst>
          </p:cNvPr>
          <p:cNvSpPr>
            <a:spLocks noGrp="1"/>
          </p:cNvSpPr>
          <p:nvPr>
            <p:ph type="ftr" sz="quarter" idx="11"/>
          </p:nvPr>
        </p:nvSpPr>
        <p:spPr>
          <a:xfrm>
            <a:off x="4038600" y="6492875"/>
            <a:ext cx="4114800" cy="365125"/>
          </a:xfrm>
        </p:spPr>
        <p:txBody>
          <a:bodyPr/>
          <a:lstStyle/>
          <a:p>
            <a:r>
              <a:rPr lang="en-US" dirty="0"/>
              <a:t>© Copyright Microsoft Corporation. All rights reserved.</a:t>
            </a:r>
          </a:p>
        </p:txBody>
      </p:sp>
      <p:graphicFrame>
        <p:nvGraphicFramePr>
          <p:cNvPr id="4" name="Table 3">
            <a:extLst>
              <a:ext uri="{FF2B5EF4-FFF2-40B4-BE49-F238E27FC236}">
                <a16:creationId xmlns:a16="http://schemas.microsoft.com/office/drawing/2014/main" id="{34E7817C-AC7E-00C2-2016-9276F3EB4A61}"/>
              </a:ext>
            </a:extLst>
          </p:cNvPr>
          <p:cNvGraphicFramePr>
            <a:graphicFrameLocks noGrp="1"/>
          </p:cNvGraphicFramePr>
          <p:nvPr/>
        </p:nvGraphicFramePr>
        <p:xfrm>
          <a:off x="588260" y="2953062"/>
          <a:ext cx="5507740" cy="3565129"/>
        </p:xfrm>
        <a:graphic>
          <a:graphicData uri="http://schemas.openxmlformats.org/drawingml/2006/table">
            <a:tbl>
              <a:tblPr firstRow="1" bandRow="1">
                <a:tableStyleId>{5C22544A-7EE6-4342-B048-85BDC9FD1C3A}</a:tableStyleId>
              </a:tblPr>
              <a:tblGrid>
                <a:gridCol w="2753870">
                  <a:extLst>
                    <a:ext uri="{9D8B030D-6E8A-4147-A177-3AD203B41FA5}">
                      <a16:colId xmlns:a16="http://schemas.microsoft.com/office/drawing/2014/main" val="2149706407"/>
                    </a:ext>
                  </a:extLst>
                </a:gridCol>
                <a:gridCol w="2753870">
                  <a:extLst>
                    <a:ext uri="{9D8B030D-6E8A-4147-A177-3AD203B41FA5}">
                      <a16:colId xmlns:a16="http://schemas.microsoft.com/office/drawing/2014/main" val="806226599"/>
                    </a:ext>
                  </a:extLst>
                </a:gridCol>
              </a:tblGrid>
              <a:tr h="410449">
                <a:tc>
                  <a:txBody>
                    <a:bodyPr/>
                    <a:lstStyle/>
                    <a:p>
                      <a:pPr algn="ctr"/>
                      <a:r>
                        <a:rPr lang="en-US" sz="2000" dirty="0">
                          <a:solidFill>
                            <a:schemeClr val="tx1"/>
                          </a:solidFill>
                        </a:rPr>
                        <a:t>Pros</a:t>
                      </a:r>
                    </a:p>
                  </a:txBody>
                  <a:tcPr anchor="ctr">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a:r>
                        <a:rPr lang="en-US" sz="2000" dirty="0">
                          <a:solidFill>
                            <a:schemeClr val="tx1"/>
                          </a:solidFill>
                        </a:rPr>
                        <a:t>Cons</a:t>
                      </a:r>
                    </a:p>
                  </a:txBody>
                  <a:tcPr anchor="ctr">
                    <a:lnB w="12700" cap="flat" cmpd="sng" algn="ctr">
                      <a:noFill/>
                      <a:prstDash val="solid"/>
                      <a:round/>
                      <a:headEnd type="none" w="med" len="med"/>
                      <a:tailEnd type="none" w="med" len="med"/>
                    </a:lnB>
                    <a:solidFill>
                      <a:srgbClr val="FFE6E8"/>
                    </a:solidFill>
                  </a:tcPr>
                </a:tc>
                <a:extLst>
                  <a:ext uri="{0D108BD9-81ED-4DB2-BD59-A6C34878D82A}">
                    <a16:rowId xmlns:a16="http://schemas.microsoft.com/office/drawing/2014/main" val="2011116006"/>
                  </a:ext>
                </a:extLst>
              </a:tr>
              <a:tr h="700979">
                <a:tc>
                  <a:txBody>
                    <a:bodyPr/>
                    <a:lstStyle/>
                    <a:p>
                      <a:r>
                        <a:rPr lang="en-US" sz="1400" b="1" dirty="0">
                          <a:effectLst/>
                          <a:latin typeface="Quattrocento Sans" panose="020B0502050000020003" pitchFamily="34" charset="0"/>
                        </a:rPr>
                        <a:t>Simplified Management:</a:t>
                      </a:r>
                      <a:r>
                        <a:rPr lang="en-US" sz="1400" dirty="0">
                          <a:effectLst/>
                          <a:latin typeface="Quattrocento Sans" panose="020B0502050000020003" pitchFamily="34" charset="0"/>
                        </a:rPr>
                        <a:t> Centralized control of permissions and policies.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a:effectLst/>
                          <a:latin typeface="Quattrocento Sans" panose="020B0502050000020003" pitchFamily="34" charset="0"/>
                        </a:rPr>
                        <a:t>Limited Flexibility:</a:t>
                      </a:r>
                      <a:r>
                        <a:rPr lang="en-US" sz="1400">
                          <a:effectLst/>
                          <a:latin typeface="Quattrocento Sans" panose="020B0502050000020003" pitchFamily="34" charset="0"/>
                        </a:rPr>
                        <a:t> One-size-fits-all policies might not suit all teams.</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947521"/>
                  </a:ext>
                </a:extLst>
              </a:tr>
              <a:tr h="700979">
                <a:tc>
                  <a:txBody>
                    <a:bodyPr/>
                    <a:lstStyle/>
                    <a:p>
                      <a:r>
                        <a:rPr lang="en-US" sz="1400" b="1" dirty="0">
                          <a:effectLst/>
                          <a:latin typeface="Quattrocento Sans" panose="020B0502050000020003" pitchFamily="34" charset="0"/>
                        </a:rPr>
                        <a:t>Consistency:</a:t>
                      </a:r>
                      <a:r>
                        <a:rPr lang="en-US" sz="1400" dirty="0">
                          <a:effectLst/>
                          <a:latin typeface="Quattrocento Sans" panose="020B0502050000020003" pitchFamily="34" charset="0"/>
                        </a:rPr>
                        <a:t> Uniform application of rules and streamlined collaboration.</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a:effectLst/>
                          <a:latin typeface="Quattrocento Sans" panose="020B0502050000020003" pitchFamily="34" charset="0"/>
                        </a:rPr>
                        <a:t>Security Risks:</a:t>
                      </a:r>
                      <a:r>
                        <a:rPr lang="en-US" sz="1400">
                          <a:effectLst/>
                          <a:latin typeface="Quattrocento Sans" panose="020B0502050000020003" pitchFamily="34" charset="0"/>
                        </a:rPr>
                        <a:t> A single breach could impact the entire organization.</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534338"/>
                  </a:ext>
                </a:extLst>
              </a:tr>
              <a:tr h="904372">
                <a:tc>
                  <a:txBody>
                    <a:bodyPr/>
                    <a:lstStyle/>
                    <a:p>
                      <a:r>
                        <a:rPr lang="en-US" sz="1400" b="1" dirty="0">
                          <a:effectLst/>
                          <a:latin typeface="Quattrocento Sans" panose="020B0502050000020003" pitchFamily="34" charset="0"/>
                        </a:rPr>
                        <a:t>Resource Sharing:</a:t>
                      </a:r>
                      <a:r>
                        <a:rPr lang="en-US" sz="1400" dirty="0">
                          <a:effectLst/>
                          <a:latin typeface="Quattrocento Sans" panose="020B0502050000020003" pitchFamily="34" charset="0"/>
                        </a:rPr>
                        <a:t> Easier asset sharing across teams.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effectLst/>
                          <a:latin typeface="Quattrocento Sans" panose="020B0502050000020003" pitchFamily="34" charset="0"/>
                        </a:rPr>
                        <a:t>Scalability Issues:</a:t>
                      </a:r>
                      <a:r>
                        <a:rPr lang="en-US" sz="1400" dirty="0">
                          <a:effectLst/>
                          <a:latin typeface="Quattrocento Sans" panose="020B0502050000020003" pitchFamily="34" charset="0"/>
                        </a:rPr>
                        <a:t> Managing permissions can become complex as the organization grows.</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9792589"/>
                  </a:ext>
                </a:extLst>
              </a:tr>
              <a:tr h="700979">
                <a:tc>
                  <a:txBody>
                    <a:bodyPr/>
                    <a:lstStyle/>
                    <a:p>
                      <a:r>
                        <a:rPr lang="en-US" sz="1400" b="1">
                          <a:effectLst/>
                          <a:latin typeface="Quattrocento Sans" panose="020B0502050000020003" pitchFamily="34" charset="0"/>
                        </a:rPr>
                        <a:t>Cost Efficiency:</a:t>
                      </a:r>
                      <a:r>
                        <a:rPr lang="en-US" sz="1400">
                          <a:effectLst/>
                          <a:latin typeface="Quattrocento Sans" panose="020B0502050000020003" pitchFamily="34" charset="0"/>
                        </a:rPr>
                        <a:t> Reduced overhead in administrative tooling and licensing.</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1400" dirty="0">
                        <a:latin typeface="Quattrocento Sans" panose="020B05020500000200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86048025"/>
                  </a:ext>
                </a:extLst>
              </a:tr>
            </a:tbl>
          </a:graphicData>
        </a:graphic>
      </p:graphicFrame>
      <p:graphicFrame>
        <p:nvGraphicFramePr>
          <p:cNvPr id="6" name="Table 5">
            <a:extLst>
              <a:ext uri="{FF2B5EF4-FFF2-40B4-BE49-F238E27FC236}">
                <a16:creationId xmlns:a16="http://schemas.microsoft.com/office/drawing/2014/main" id="{53F13448-E3F3-0858-7696-40DB65CEB381}"/>
              </a:ext>
            </a:extLst>
          </p:cNvPr>
          <p:cNvGraphicFramePr>
            <a:graphicFrameLocks noGrp="1"/>
          </p:cNvGraphicFramePr>
          <p:nvPr/>
        </p:nvGraphicFramePr>
        <p:xfrm>
          <a:off x="6294116" y="2953062"/>
          <a:ext cx="5309624" cy="3565129"/>
        </p:xfrm>
        <a:graphic>
          <a:graphicData uri="http://schemas.openxmlformats.org/drawingml/2006/table">
            <a:tbl>
              <a:tblPr firstRow="1" bandRow="1">
                <a:tableStyleId>{5C22544A-7EE6-4342-B048-85BDC9FD1C3A}</a:tableStyleId>
              </a:tblPr>
              <a:tblGrid>
                <a:gridCol w="2654812">
                  <a:extLst>
                    <a:ext uri="{9D8B030D-6E8A-4147-A177-3AD203B41FA5}">
                      <a16:colId xmlns:a16="http://schemas.microsoft.com/office/drawing/2014/main" val="2149706407"/>
                    </a:ext>
                  </a:extLst>
                </a:gridCol>
                <a:gridCol w="2654812">
                  <a:extLst>
                    <a:ext uri="{9D8B030D-6E8A-4147-A177-3AD203B41FA5}">
                      <a16:colId xmlns:a16="http://schemas.microsoft.com/office/drawing/2014/main" val="806226599"/>
                    </a:ext>
                  </a:extLst>
                </a:gridCol>
              </a:tblGrid>
              <a:tr h="410449">
                <a:tc>
                  <a:txBody>
                    <a:bodyPr/>
                    <a:lstStyle/>
                    <a:p>
                      <a:pPr algn="ctr"/>
                      <a:r>
                        <a:rPr lang="en-US" sz="2000" dirty="0">
                          <a:solidFill>
                            <a:schemeClr val="tx1"/>
                          </a:solidFill>
                        </a:rPr>
                        <a:t>Pros</a:t>
                      </a:r>
                    </a:p>
                  </a:txBody>
                  <a:tcPr anchor="ctr">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a:r>
                        <a:rPr lang="en-US" sz="2000" dirty="0">
                          <a:solidFill>
                            <a:schemeClr val="tx1"/>
                          </a:solidFill>
                        </a:rPr>
                        <a:t>Cons</a:t>
                      </a:r>
                    </a:p>
                  </a:txBody>
                  <a:tcPr anchor="ctr">
                    <a:lnB w="12700" cap="flat" cmpd="sng" algn="ctr">
                      <a:noFill/>
                      <a:prstDash val="solid"/>
                      <a:round/>
                      <a:headEnd type="none" w="med" len="med"/>
                      <a:tailEnd type="none" w="med" len="med"/>
                    </a:lnB>
                    <a:solidFill>
                      <a:srgbClr val="FFE6E8"/>
                    </a:solidFill>
                  </a:tcPr>
                </a:tc>
                <a:extLst>
                  <a:ext uri="{0D108BD9-81ED-4DB2-BD59-A6C34878D82A}">
                    <a16:rowId xmlns:a16="http://schemas.microsoft.com/office/drawing/2014/main" val="2011116006"/>
                  </a:ext>
                </a:extLst>
              </a:tr>
              <a:tr h="700979">
                <a:tc>
                  <a:txBody>
                    <a:bodyPr/>
                    <a:lstStyle/>
                    <a:p>
                      <a:r>
                        <a:rPr lang="en-US" sz="1400" b="1" i="0" dirty="0">
                          <a:effectLst/>
                          <a:latin typeface="Quattrocento Sans" panose="020B0502050000020003" pitchFamily="34" charset="0"/>
                        </a:rPr>
                        <a:t>Tailored Policies: </a:t>
                      </a:r>
                      <a:r>
                        <a:rPr lang="en-US" sz="1400" b="0" i="0" dirty="0">
                          <a:effectLst/>
                          <a:latin typeface="Quattrocento Sans" panose="020B0502050000020003" pitchFamily="34" charset="0"/>
                        </a:rPr>
                        <a:t>Customize permissions to fit the specific needs of each team.</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dirty="0">
                          <a:effectLst/>
                          <a:latin typeface="Quattrocento Sans" panose="020B0502050000020003" pitchFamily="34" charset="0"/>
                        </a:rPr>
                        <a:t>Increased Complexity: </a:t>
                      </a:r>
                      <a:r>
                        <a:rPr lang="en-US" sz="1400" b="0" i="0" dirty="0">
                          <a:effectLst/>
                          <a:latin typeface="Quattrocento Sans" panose="020B0502050000020003" pitchFamily="34" charset="0"/>
                        </a:rPr>
                        <a:t>More organizations mean more administrative overhead.</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947521"/>
                  </a:ext>
                </a:extLst>
              </a:tr>
              <a:tr h="700979">
                <a:tc>
                  <a:txBody>
                    <a:bodyPr/>
                    <a:lstStyle/>
                    <a:p>
                      <a:r>
                        <a:rPr lang="en-US" sz="1400" b="1" i="0" dirty="0">
                          <a:effectLst/>
                          <a:latin typeface="Quattrocento Sans" panose="020B0502050000020003" pitchFamily="34" charset="0"/>
                        </a:rPr>
                        <a:t>Enhanced Isolation: </a:t>
                      </a:r>
                      <a:r>
                        <a:rPr lang="en-US" sz="1400" b="0" i="0" dirty="0">
                          <a:effectLst/>
                          <a:latin typeface="Quattrocento Sans" panose="020B0502050000020003" pitchFamily="34" charset="0"/>
                        </a:rPr>
                        <a:t>Limits the impact of a security breach to a single organization.</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dirty="0">
                          <a:effectLst/>
                          <a:latin typeface="Quattrocento Sans" panose="020B0502050000020003" pitchFamily="34" charset="0"/>
                        </a:rPr>
                        <a:t>Redundancy: </a:t>
                      </a:r>
                      <a:r>
                        <a:rPr lang="en-US" sz="1400" b="0" i="0" dirty="0">
                          <a:effectLst/>
                          <a:latin typeface="Quattrocento Sans" panose="020B0502050000020003" pitchFamily="34" charset="0"/>
                        </a:rPr>
                        <a:t>Potential duplication of settings and management efforts.</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534338"/>
                  </a:ext>
                </a:extLst>
              </a:tr>
              <a:tr h="904372">
                <a:tc>
                  <a:txBody>
                    <a:bodyPr/>
                    <a:lstStyle/>
                    <a:p>
                      <a:r>
                        <a:rPr lang="en-US" sz="1400" b="1" i="0" dirty="0">
                          <a:effectLst/>
                          <a:latin typeface="Quattrocento Sans" panose="020B0502050000020003" pitchFamily="34" charset="0"/>
                        </a:rPr>
                        <a:t>Decentralized Administration: </a:t>
                      </a:r>
                      <a:r>
                        <a:rPr lang="en-US" sz="1400" b="0" i="0" dirty="0">
                          <a:effectLst/>
                          <a:latin typeface="Quattrocento Sans" panose="020B0502050000020003" pitchFamily="34" charset="0"/>
                        </a:rPr>
                        <a:t>Teams can manage their own policies and permissions.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dirty="0">
                          <a:effectLst/>
                          <a:latin typeface="Quattrocento Sans" panose="020B0502050000020003" pitchFamily="34" charset="0"/>
                        </a:rPr>
                        <a:t>Inter-Org Collaboration: </a:t>
                      </a:r>
                      <a:r>
                        <a:rPr lang="en-US" sz="1400" b="0" i="0" dirty="0">
                          <a:effectLst/>
                          <a:latin typeface="Quattrocento Sans" panose="020B0502050000020003" pitchFamily="34" charset="0"/>
                        </a:rPr>
                        <a:t>May require extra tools or processes for cross-organization projects.</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9792589"/>
                  </a:ext>
                </a:extLst>
              </a:tr>
              <a:tr h="700979">
                <a:tc>
                  <a:txBody>
                    <a:bodyPr/>
                    <a:lstStyle/>
                    <a:p>
                      <a:r>
                        <a:rPr lang="en-US" sz="1400" b="1" i="0" dirty="0">
                          <a:effectLst/>
                          <a:latin typeface="Quattrocento Sans" panose="020B0502050000020003" pitchFamily="34" charset="0"/>
                        </a:rPr>
                        <a:t>Tailored Policies: </a:t>
                      </a:r>
                      <a:r>
                        <a:rPr lang="en-US" sz="1400" b="0" i="0" dirty="0">
                          <a:effectLst/>
                          <a:latin typeface="Quattrocento Sans" panose="020B0502050000020003" pitchFamily="34" charset="0"/>
                        </a:rPr>
                        <a:t>Customize permissions to fit the specific needs of each team.</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1400" b="1" i="0" dirty="0">
                          <a:effectLst/>
                          <a:latin typeface="Quattrocento Sans" panose="020B0502050000020003" pitchFamily="34" charset="0"/>
                        </a:rPr>
                        <a:t>Increased Complexity: </a:t>
                      </a:r>
                      <a:r>
                        <a:rPr lang="en-US" sz="1400" b="0" i="0" dirty="0">
                          <a:effectLst/>
                          <a:latin typeface="Quattrocento Sans" panose="020B0502050000020003" pitchFamily="34" charset="0"/>
                        </a:rPr>
                        <a:t>More organizations mean more administrative overhead.</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86048025"/>
                  </a:ext>
                </a:extLst>
              </a:tr>
            </a:tbl>
          </a:graphicData>
        </a:graphic>
      </p:graphicFrame>
      <p:sp>
        <p:nvSpPr>
          <p:cNvPr id="7" name="Text Placeholder 2">
            <a:extLst>
              <a:ext uri="{FF2B5EF4-FFF2-40B4-BE49-F238E27FC236}">
                <a16:creationId xmlns:a16="http://schemas.microsoft.com/office/drawing/2014/main" id="{664AC650-9A5E-A44F-69E3-FEE4A9034824}"/>
              </a:ext>
            </a:extLst>
          </p:cNvPr>
          <p:cNvSpPr txBox="1">
            <a:spLocks/>
          </p:cNvSpPr>
          <p:nvPr/>
        </p:nvSpPr>
        <p:spPr>
          <a:xfrm>
            <a:off x="693192" y="2416448"/>
            <a:ext cx="206499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latin typeface="Quattrocento Sans" panose="020B0502050000020003" pitchFamily="34" charset="0"/>
              </a:rPr>
              <a:t>Single Organization</a:t>
            </a:r>
          </a:p>
        </p:txBody>
      </p:sp>
      <p:sp>
        <p:nvSpPr>
          <p:cNvPr id="9" name="Text Placeholder 2">
            <a:extLst>
              <a:ext uri="{FF2B5EF4-FFF2-40B4-BE49-F238E27FC236}">
                <a16:creationId xmlns:a16="http://schemas.microsoft.com/office/drawing/2014/main" id="{AD5CAC01-A8A0-B98D-4B53-F5220ED29AB2}"/>
              </a:ext>
            </a:extLst>
          </p:cNvPr>
          <p:cNvSpPr txBox="1">
            <a:spLocks/>
          </p:cNvSpPr>
          <p:nvPr/>
        </p:nvSpPr>
        <p:spPr>
          <a:xfrm>
            <a:off x="6496884" y="2416448"/>
            <a:ext cx="228735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latin typeface="Quattrocento Sans" panose="020B0502050000020003" pitchFamily="34" charset="0"/>
              </a:rPr>
              <a:t>Multiple Organizations</a:t>
            </a:r>
          </a:p>
        </p:txBody>
      </p:sp>
    </p:spTree>
    <p:extLst>
      <p:ext uri="{BB962C8B-B14F-4D97-AF65-F5344CB8AC3E}">
        <p14:creationId xmlns:p14="http://schemas.microsoft.com/office/powerpoint/2010/main" val="1447713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3B80-41E5-CBD9-CD39-42E8BABF408E}"/>
              </a:ext>
            </a:extLst>
          </p:cNvPr>
          <p:cNvSpPr txBox="1">
            <a:spLocks/>
          </p:cNvSpPr>
          <p:nvPr/>
        </p:nvSpPr>
        <p:spPr>
          <a:xfrm>
            <a:off x="693191" y="728093"/>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Setting default read versus default write across organizations</a:t>
            </a:r>
          </a:p>
        </p:txBody>
      </p:sp>
      <p:sp>
        <p:nvSpPr>
          <p:cNvPr id="3" name="Text Placeholder 2">
            <a:extLst>
              <a:ext uri="{FF2B5EF4-FFF2-40B4-BE49-F238E27FC236}">
                <a16:creationId xmlns:a16="http://schemas.microsoft.com/office/drawing/2014/main" id="{3DC81215-613A-60FE-F584-AC500E8C5BA4}"/>
              </a:ext>
            </a:extLst>
          </p:cNvPr>
          <p:cNvSpPr txBox="1">
            <a:spLocks/>
          </p:cNvSpPr>
          <p:nvPr/>
        </p:nvSpPr>
        <p:spPr>
          <a:xfrm>
            <a:off x="798122" y="1174259"/>
            <a:ext cx="1002890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Deciding on the default permission level is critical to balancing security and collaboration within your enterprise.</a:t>
            </a:r>
          </a:p>
        </p:txBody>
      </p:sp>
      <p:sp>
        <p:nvSpPr>
          <p:cNvPr id="5" name="Footer Placeholder 4">
            <a:extLst>
              <a:ext uri="{FF2B5EF4-FFF2-40B4-BE49-F238E27FC236}">
                <a16:creationId xmlns:a16="http://schemas.microsoft.com/office/drawing/2014/main" id="{07BDA5CD-F83C-88A3-E705-F657C4E008C1}"/>
              </a:ext>
            </a:extLst>
          </p:cNvPr>
          <p:cNvSpPr>
            <a:spLocks noGrp="1"/>
          </p:cNvSpPr>
          <p:nvPr>
            <p:ph type="ftr" sz="quarter" idx="11"/>
          </p:nvPr>
        </p:nvSpPr>
        <p:spPr>
          <a:xfrm>
            <a:off x="4038600" y="6492875"/>
            <a:ext cx="4114800" cy="365125"/>
          </a:xfrm>
        </p:spPr>
        <p:txBody>
          <a:bodyPr/>
          <a:lstStyle/>
          <a:p>
            <a:r>
              <a:rPr lang="en-US" dirty="0"/>
              <a:t>© Copyright Microsoft Corporation. All rights reserved.</a:t>
            </a:r>
          </a:p>
        </p:txBody>
      </p:sp>
      <p:graphicFrame>
        <p:nvGraphicFramePr>
          <p:cNvPr id="4" name="Table 3">
            <a:extLst>
              <a:ext uri="{FF2B5EF4-FFF2-40B4-BE49-F238E27FC236}">
                <a16:creationId xmlns:a16="http://schemas.microsoft.com/office/drawing/2014/main" id="{34E7817C-AC7E-00C2-2016-9276F3EB4A61}"/>
              </a:ext>
            </a:extLst>
          </p:cNvPr>
          <p:cNvGraphicFramePr>
            <a:graphicFrameLocks noGrp="1"/>
          </p:cNvGraphicFramePr>
          <p:nvPr/>
        </p:nvGraphicFramePr>
        <p:xfrm>
          <a:off x="693191" y="2403124"/>
          <a:ext cx="10744304" cy="2841073"/>
        </p:xfrm>
        <a:graphic>
          <a:graphicData uri="http://schemas.openxmlformats.org/drawingml/2006/table">
            <a:tbl>
              <a:tblPr firstRow="1" bandRow="1">
                <a:tableStyleId>{5C22544A-7EE6-4342-B048-85BDC9FD1C3A}</a:tableStyleId>
              </a:tblPr>
              <a:tblGrid>
                <a:gridCol w="5372152">
                  <a:extLst>
                    <a:ext uri="{9D8B030D-6E8A-4147-A177-3AD203B41FA5}">
                      <a16:colId xmlns:a16="http://schemas.microsoft.com/office/drawing/2014/main" val="2149706407"/>
                    </a:ext>
                  </a:extLst>
                </a:gridCol>
                <a:gridCol w="5372152">
                  <a:extLst>
                    <a:ext uri="{9D8B030D-6E8A-4147-A177-3AD203B41FA5}">
                      <a16:colId xmlns:a16="http://schemas.microsoft.com/office/drawing/2014/main" val="806226599"/>
                    </a:ext>
                  </a:extLst>
                </a:gridCol>
              </a:tblGrid>
              <a:tr h="413195">
                <a:tc>
                  <a:txBody>
                    <a:bodyPr/>
                    <a:lstStyle/>
                    <a:p>
                      <a:pPr algn="ctr"/>
                      <a:r>
                        <a:rPr lang="en-US" sz="1800" dirty="0">
                          <a:solidFill>
                            <a:schemeClr val="tx1"/>
                          </a:solidFill>
                        </a:rPr>
                        <a:t>Default Read</a:t>
                      </a:r>
                    </a:p>
                  </a:txBody>
                  <a:tcPr anchor="ctr">
                    <a:lnB w="12700" cap="flat" cmpd="sng" algn="ctr">
                      <a:noFill/>
                      <a:prstDash val="solid"/>
                      <a:round/>
                      <a:headEnd type="none" w="med" len="med"/>
                      <a:tailEnd type="none" w="med" len="med"/>
                    </a:lnB>
                    <a:solidFill>
                      <a:schemeClr val="bg1">
                        <a:lumMod val="95000"/>
                      </a:schemeClr>
                    </a:solidFill>
                  </a:tcPr>
                </a:tc>
                <a:tc>
                  <a:txBody>
                    <a:bodyPr/>
                    <a:lstStyle/>
                    <a:p>
                      <a:pPr algn="ctr"/>
                      <a:r>
                        <a:rPr lang="en-US" sz="1800" dirty="0">
                          <a:solidFill>
                            <a:schemeClr val="tx1"/>
                          </a:solidFill>
                        </a:rPr>
                        <a:t>Default Write</a:t>
                      </a:r>
                    </a:p>
                  </a:txBody>
                  <a:tcPr anchor="ctr">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11116006"/>
                  </a:ext>
                </a:extLst>
              </a:tr>
              <a:tr h="544277">
                <a:tc>
                  <a:txBody>
                    <a:bodyPr/>
                    <a:lstStyle/>
                    <a:p>
                      <a:r>
                        <a:rPr lang="en-US" sz="1600" b="1">
                          <a:effectLst/>
                          <a:latin typeface="Quattrocento Sans" panose="020B0502050000020003" pitchFamily="34" charset="0"/>
                        </a:rPr>
                        <a:t>Enhanced Security:</a:t>
                      </a:r>
                      <a:r>
                        <a:rPr lang="en-US" sz="1600">
                          <a:effectLst/>
                          <a:latin typeface="Quattrocento Sans" panose="020B0502050000020003" pitchFamily="34" charset="0"/>
                        </a:rPr>
                        <a:t> Minimizes the risk of unintended modifications.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effectLst/>
                          <a:latin typeface="Quattrocento Sans" panose="020B0502050000020003" pitchFamily="34" charset="0"/>
                        </a:rPr>
                        <a:t>Improved Collaboration:</a:t>
                      </a:r>
                      <a:r>
                        <a:rPr lang="en-US" sz="1600">
                          <a:effectLst/>
                          <a:latin typeface="Quattrocento Sans" panose="020B0502050000020003" pitchFamily="34" charset="0"/>
                        </a:rPr>
                        <a:t> Empowers users to contribute and modify content directly.</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947521"/>
                  </a:ext>
                </a:extLst>
              </a:tr>
              <a:tr h="544277">
                <a:tc>
                  <a:txBody>
                    <a:bodyPr/>
                    <a:lstStyle/>
                    <a:p>
                      <a:r>
                        <a:rPr lang="en-US" sz="1600" b="1" dirty="0">
                          <a:effectLst/>
                          <a:latin typeface="Quattrocento Sans" panose="020B0502050000020003" pitchFamily="34" charset="0"/>
                        </a:rPr>
                        <a:t>Control:</a:t>
                      </a:r>
                      <a:r>
                        <a:rPr lang="en-US" sz="1600" dirty="0">
                          <a:effectLst/>
                          <a:latin typeface="Quattrocento Sans" panose="020B0502050000020003" pitchFamily="34" charset="0"/>
                        </a:rPr>
                        <a:t> Easier to audit and monitor changes.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effectLst/>
                          <a:latin typeface="Quattrocento Sans" panose="020B0502050000020003" pitchFamily="34" charset="0"/>
                        </a:rPr>
                        <a:t>Efficiency:</a:t>
                      </a:r>
                      <a:r>
                        <a:rPr lang="en-US" sz="1600">
                          <a:effectLst/>
                          <a:latin typeface="Quattrocento Sans" panose="020B0502050000020003" pitchFamily="34" charset="0"/>
                        </a:rPr>
                        <a:t> Reduces bottlenecks in content creation and updates.</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534338"/>
                  </a:ext>
                </a:extLst>
              </a:tr>
              <a:tr h="679088">
                <a:tc>
                  <a:txBody>
                    <a:bodyPr/>
                    <a:lstStyle/>
                    <a:p>
                      <a:r>
                        <a:rPr lang="en-US" sz="1600" b="1" dirty="0">
                          <a:effectLst/>
                          <a:latin typeface="Quattrocento Sans" panose="020B0502050000020003" pitchFamily="34" charset="0"/>
                        </a:rPr>
                        <a:t>Best For:</a:t>
                      </a:r>
                      <a:r>
                        <a:rPr lang="en-US" sz="1600" dirty="0">
                          <a:effectLst/>
                          <a:latin typeface="Quattrocento Sans" panose="020B0502050000020003" pitchFamily="34" charset="0"/>
                        </a:rPr>
                        <a:t> Environments where the majority of users only need to view resources.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effectLst/>
                          <a:latin typeface="Quattrocento Sans" panose="020B0502050000020003" pitchFamily="34" charset="0"/>
                        </a:rPr>
                        <a:t>Risks:</a:t>
                      </a:r>
                      <a:r>
                        <a:rPr lang="en-US" sz="1600">
                          <a:effectLst/>
                          <a:latin typeface="Quattrocento Sans" panose="020B0502050000020003" pitchFamily="34" charset="0"/>
                        </a:rPr>
                        <a:t> Increases the chance of accidental changes or misconfigurations if not carefully managed.</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9792589"/>
                  </a:ext>
                </a:extLst>
              </a:tr>
              <a:tr h="544277">
                <a:tc>
                  <a:txBody>
                    <a:bodyPr/>
                    <a:lstStyle/>
                    <a:p>
                      <a:r>
                        <a:rPr lang="en-US" sz="1600" b="1">
                          <a:effectLst/>
                          <a:latin typeface="Quattrocento Sans" panose="020B0502050000020003" pitchFamily="34" charset="0"/>
                        </a:rPr>
                        <a:t>Enhanced Security:</a:t>
                      </a:r>
                      <a:r>
                        <a:rPr lang="en-US" sz="1600">
                          <a:effectLst/>
                          <a:latin typeface="Quattrocento Sans" panose="020B0502050000020003" pitchFamily="34" charset="0"/>
                        </a:rPr>
                        <a:t> Minimizes the risk of unintended modifications.</a:t>
                      </a:r>
                    </a:p>
                  </a:txBody>
                  <a:tcPr marL="95250" marR="95250" marT="47625" marB="476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1600" b="1" dirty="0">
                          <a:effectLst/>
                          <a:latin typeface="Quattrocento Sans" panose="020B0502050000020003" pitchFamily="34" charset="0"/>
                        </a:rPr>
                        <a:t>Improved Collaboration:</a:t>
                      </a:r>
                      <a:r>
                        <a:rPr lang="en-US" sz="1600" dirty="0">
                          <a:effectLst/>
                          <a:latin typeface="Quattrocento Sans" panose="020B0502050000020003" pitchFamily="34" charset="0"/>
                        </a:rPr>
                        <a:t> Empowers users to contribute and modify content directly.</a:t>
                      </a:r>
                    </a:p>
                  </a:txBody>
                  <a:tcPr marL="95250" marR="95250" marT="47625" marB="476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86048025"/>
                  </a:ext>
                </a:extLst>
              </a:tr>
            </a:tbl>
          </a:graphicData>
        </a:graphic>
      </p:graphicFrame>
      <p:sp>
        <p:nvSpPr>
          <p:cNvPr id="7" name="Text Placeholder 2">
            <a:extLst>
              <a:ext uri="{FF2B5EF4-FFF2-40B4-BE49-F238E27FC236}">
                <a16:creationId xmlns:a16="http://schemas.microsoft.com/office/drawing/2014/main" id="{664AC650-9A5E-A44F-69E3-FEE4A9034824}"/>
              </a:ext>
            </a:extLst>
          </p:cNvPr>
          <p:cNvSpPr txBox="1">
            <a:spLocks/>
          </p:cNvSpPr>
          <p:nvPr/>
        </p:nvSpPr>
        <p:spPr>
          <a:xfrm>
            <a:off x="693191" y="1895691"/>
            <a:ext cx="334540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latin typeface="Quattrocento Sans" panose="020B0502050000020003" pitchFamily="34" charset="0"/>
              </a:rPr>
              <a:t>Default Read vs Default Write</a:t>
            </a:r>
          </a:p>
        </p:txBody>
      </p:sp>
      <p:sp>
        <p:nvSpPr>
          <p:cNvPr id="8" name="Rectangle 7">
            <a:extLst>
              <a:ext uri="{FF2B5EF4-FFF2-40B4-BE49-F238E27FC236}">
                <a16:creationId xmlns:a16="http://schemas.microsoft.com/office/drawing/2014/main" id="{AA782269-CDB0-C655-FF13-51E5B6857C59}"/>
              </a:ext>
            </a:extLst>
          </p:cNvPr>
          <p:cNvSpPr>
            <a:spLocks/>
          </p:cNvSpPr>
          <p:nvPr/>
        </p:nvSpPr>
        <p:spPr>
          <a:xfrm>
            <a:off x="1609482" y="5804061"/>
            <a:ext cx="9246696" cy="682410"/>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0" name="TextBox 9">
            <a:extLst>
              <a:ext uri="{FF2B5EF4-FFF2-40B4-BE49-F238E27FC236}">
                <a16:creationId xmlns:a16="http://schemas.microsoft.com/office/drawing/2014/main" id="{97DC52E5-A2F3-A663-7667-3F953B8C5C3D}"/>
              </a:ext>
            </a:extLst>
          </p:cNvPr>
          <p:cNvSpPr txBox="1"/>
          <p:nvPr/>
        </p:nvSpPr>
        <p:spPr>
          <a:xfrm>
            <a:off x="1920954" y="5871550"/>
            <a:ext cx="8801140" cy="523220"/>
          </a:xfrm>
          <a:prstGeom prst="rect">
            <a:avLst/>
          </a:prstGeom>
          <a:noFill/>
        </p:spPr>
        <p:txBody>
          <a:bodyPr wrap="square" rtlCol="0">
            <a:spAutoFit/>
          </a:bodyPr>
          <a:lstStyle/>
          <a:p>
            <a:pPr algn="just">
              <a:spcAft>
                <a:spcPts val="1200"/>
              </a:spcAft>
            </a:pPr>
            <a:r>
              <a:rPr lang="en-US" sz="1400" b="1" i="0" dirty="0">
                <a:effectLst/>
                <a:latin typeface="Quattrocento Sans" panose="020B0502050000020003" pitchFamily="34" charset="0"/>
              </a:rPr>
              <a:t>Recommendation: </a:t>
            </a:r>
            <a:r>
              <a:rPr lang="en-US" sz="1400" b="0" i="0" dirty="0">
                <a:effectLst/>
                <a:latin typeface="Quattrocento Sans" panose="020B0502050000020003" pitchFamily="34" charset="0"/>
              </a:rPr>
              <a:t>Use a default read permission model and grant write access selectively, ensuring adherence to the principle of least privilege.</a:t>
            </a:r>
          </a:p>
        </p:txBody>
      </p:sp>
      <p:sp>
        <p:nvSpPr>
          <p:cNvPr id="11" name="Oval 10">
            <a:extLst>
              <a:ext uri="{FF2B5EF4-FFF2-40B4-BE49-F238E27FC236}">
                <a16:creationId xmlns:a16="http://schemas.microsoft.com/office/drawing/2014/main" id="{FE7C819C-0781-3E66-BF97-F34DADD2DAB4}"/>
              </a:ext>
            </a:extLst>
          </p:cNvPr>
          <p:cNvSpPr>
            <a:spLocks/>
          </p:cNvSpPr>
          <p:nvPr/>
        </p:nvSpPr>
        <p:spPr>
          <a:xfrm>
            <a:off x="1388376" y="5871550"/>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12" name="Graphic 11" descr="Lightbulb outline">
            <a:extLst>
              <a:ext uri="{FF2B5EF4-FFF2-40B4-BE49-F238E27FC236}">
                <a16:creationId xmlns:a16="http://schemas.microsoft.com/office/drawing/2014/main" id="{A6A64FAA-0A3B-F94E-C694-06A68D7165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5991" y="5920737"/>
            <a:ext cx="421541" cy="421541"/>
          </a:xfrm>
          <a:prstGeom prst="rect">
            <a:avLst/>
          </a:prstGeom>
          <a:effectLst>
            <a:glow rad="12700">
              <a:srgbClr val="FFFF00"/>
            </a:glow>
          </a:effectLst>
        </p:spPr>
      </p:pic>
    </p:spTree>
    <p:extLst>
      <p:ext uri="{BB962C8B-B14F-4D97-AF65-F5344CB8AC3E}">
        <p14:creationId xmlns:p14="http://schemas.microsoft.com/office/powerpoint/2010/main" val="2491102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594899" y="2470739"/>
            <a:ext cx="5175952" cy="244728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TextBox 21">
            <a:extLst>
              <a:ext uri="{FF2B5EF4-FFF2-40B4-BE49-F238E27FC236}">
                <a16:creationId xmlns:a16="http://schemas.microsoft.com/office/drawing/2014/main" id="{3CBF1FDF-30E7-EC50-1156-01421A91ED18}"/>
              </a:ext>
            </a:extLst>
          </p:cNvPr>
          <p:cNvSpPr txBox="1"/>
          <p:nvPr/>
        </p:nvSpPr>
        <p:spPr>
          <a:xfrm>
            <a:off x="773105" y="2751491"/>
            <a:ext cx="4819539" cy="1815882"/>
          </a:xfrm>
          <a:prstGeom prst="rect">
            <a:avLst/>
          </a:prstGeom>
          <a:noFill/>
        </p:spPr>
        <p:txBody>
          <a:bodyPr wrap="square" rtlCol="0">
            <a:spAutoFit/>
          </a:bodyPr>
          <a:lstStyle/>
          <a:p>
            <a:r>
              <a:rPr lang="en-US" sz="1400" b="1" dirty="0">
                <a:latin typeface="Quattrocento Sans" panose="020B0502050000020003" pitchFamily="34" charset="0"/>
              </a:rPr>
              <a:t>Single source of truth: </a:t>
            </a:r>
            <a:r>
              <a:rPr lang="en-US" sz="1400" dirty="0">
                <a:latin typeface="Quattrocento Sans" panose="020B0502050000020003" pitchFamily="34" charset="0"/>
              </a:rPr>
              <a:t>Keeps user identities consistent across your organization.</a:t>
            </a:r>
          </a:p>
          <a:p>
            <a:endParaRPr lang="en-US" sz="1400" dirty="0">
              <a:latin typeface="Quattrocento Sans" panose="020B0502050000020003" pitchFamily="34" charset="0"/>
            </a:endParaRPr>
          </a:p>
          <a:p>
            <a:r>
              <a:rPr lang="en-US" sz="1400" b="1" dirty="0">
                <a:latin typeface="Quattrocento Sans" panose="020B0502050000020003" pitchFamily="34" charset="0"/>
              </a:rPr>
              <a:t>Automated access management: </a:t>
            </a:r>
            <a:r>
              <a:rPr lang="en-US" sz="1400" dirty="0">
                <a:latin typeface="Quattrocento Sans" panose="020B0502050000020003" pitchFamily="34" charset="0"/>
              </a:rPr>
              <a:t>Streamlines onboarding, offboarding, and role updates.</a:t>
            </a:r>
          </a:p>
          <a:p>
            <a:endParaRPr lang="en-US" sz="1400" dirty="0">
              <a:latin typeface="Quattrocento Sans" panose="020B0502050000020003" pitchFamily="34" charset="0"/>
            </a:endParaRPr>
          </a:p>
          <a:p>
            <a:r>
              <a:rPr lang="en-US" sz="1400" b="1" dirty="0">
                <a:latin typeface="Quattrocento Sans" panose="020B0502050000020003" pitchFamily="34" charset="0"/>
              </a:rPr>
              <a:t>Seamless role alignment: </a:t>
            </a:r>
            <a:r>
              <a:rPr lang="en-US" sz="1400" dirty="0">
                <a:latin typeface="Quattrocento Sans" panose="020B0502050000020003" pitchFamily="34" charset="0"/>
              </a:rPr>
              <a:t>Ensures AD groups match enterprise roles and permissions.</a:t>
            </a:r>
          </a:p>
        </p:txBody>
      </p:sp>
      <p:sp>
        <p:nvSpPr>
          <p:cNvPr id="18" name="Rectangle 17">
            <a:extLst>
              <a:ext uri="{FF2B5EF4-FFF2-40B4-BE49-F238E27FC236}">
                <a16:creationId xmlns:a16="http://schemas.microsoft.com/office/drawing/2014/main" id="{1E71B13A-6BC8-61F3-AAB7-8CF28B8644F0}"/>
              </a:ext>
            </a:extLst>
          </p:cNvPr>
          <p:cNvSpPr>
            <a:spLocks/>
          </p:cNvSpPr>
          <p:nvPr/>
        </p:nvSpPr>
        <p:spPr>
          <a:xfrm>
            <a:off x="6421151" y="2447052"/>
            <a:ext cx="5175952" cy="2447280"/>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1" name="TextBox 20">
            <a:extLst>
              <a:ext uri="{FF2B5EF4-FFF2-40B4-BE49-F238E27FC236}">
                <a16:creationId xmlns:a16="http://schemas.microsoft.com/office/drawing/2014/main" id="{492899C9-D7F7-039E-75BB-BDAB01DB403D}"/>
              </a:ext>
            </a:extLst>
          </p:cNvPr>
          <p:cNvSpPr txBox="1"/>
          <p:nvPr/>
        </p:nvSpPr>
        <p:spPr>
          <a:xfrm>
            <a:off x="6604678" y="2751491"/>
            <a:ext cx="4992423" cy="1815882"/>
          </a:xfrm>
          <a:prstGeom prst="rect">
            <a:avLst/>
          </a:prstGeom>
          <a:noFill/>
        </p:spPr>
        <p:txBody>
          <a:bodyPr wrap="square" rtlCol="0">
            <a:spAutoFit/>
          </a:bodyPr>
          <a:lstStyle/>
          <a:p>
            <a:r>
              <a:rPr lang="en-US" sz="1400" b="1" dirty="0">
                <a:latin typeface="Quattrocento Sans" panose="020B0502050000020003" pitchFamily="34" charset="0"/>
              </a:rPr>
              <a:t>Role mapping: </a:t>
            </a:r>
            <a:r>
              <a:rPr lang="en-US" sz="1400" dirty="0">
                <a:latin typeface="Quattrocento Sans" panose="020B0502050000020003" pitchFamily="34" charset="0"/>
              </a:rPr>
              <a:t>Clearly define how AD groups align with your organization's roles.</a:t>
            </a:r>
          </a:p>
          <a:p>
            <a:endParaRPr lang="en-US" sz="1400" dirty="0">
              <a:latin typeface="Quattrocento Sans" panose="020B0502050000020003" pitchFamily="34" charset="0"/>
            </a:endParaRPr>
          </a:p>
          <a:p>
            <a:r>
              <a:rPr lang="en-US" sz="1400" b="1" dirty="0">
                <a:latin typeface="Quattrocento Sans" panose="020B0502050000020003" pitchFamily="34" charset="0"/>
              </a:rPr>
              <a:t>Sync frequency: </a:t>
            </a:r>
            <a:r>
              <a:rPr lang="en-US" sz="1400" dirty="0">
                <a:latin typeface="Quattrocento Sans" panose="020B0502050000020003" pitchFamily="34" charset="0"/>
              </a:rPr>
              <a:t>Set a schedule that balances performance and security.</a:t>
            </a:r>
          </a:p>
          <a:p>
            <a:endParaRPr lang="en-US" sz="1400" dirty="0">
              <a:latin typeface="Quattrocento Sans" panose="020B0502050000020003" pitchFamily="34" charset="0"/>
            </a:endParaRPr>
          </a:p>
          <a:p>
            <a:r>
              <a:rPr lang="en-US" sz="1400" b="1" dirty="0">
                <a:latin typeface="Quattrocento Sans" panose="020B0502050000020003" pitchFamily="34" charset="0"/>
              </a:rPr>
              <a:t>Compliance &amp; auditing: </a:t>
            </a:r>
            <a:r>
              <a:rPr lang="en-US" sz="1400" dirty="0">
                <a:latin typeface="Quattrocento Sans" panose="020B0502050000020003" pitchFamily="34" charset="0"/>
              </a:rPr>
              <a:t>Log all changes to meet compliance requirements.</a:t>
            </a: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Rectangle 4">
            <a:extLst>
              <a:ext uri="{FF2B5EF4-FFF2-40B4-BE49-F238E27FC236}">
                <a16:creationId xmlns:a16="http://schemas.microsoft.com/office/drawing/2014/main" id="{4C4A998E-817A-89D2-4528-034C78B0A879}"/>
              </a:ext>
            </a:extLst>
          </p:cNvPr>
          <p:cNvSpPr/>
          <p:nvPr/>
        </p:nvSpPr>
        <p:spPr>
          <a:xfrm>
            <a:off x="1694423" y="1670175"/>
            <a:ext cx="2976901" cy="72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5CB33C8-B8FC-EB5A-33ED-8BFB892A3463}"/>
              </a:ext>
            </a:extLst>
          </p:cNvPr>
          <p:cNvSpPr/>
          <p:nvPr/>
        </p:nvSpPr>
        <p:spPr>
          <a:xfrm>
            <a:off x="7520676" y="1509648"/>
            <a:ext cx="2976901" cy="72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EF144943-01C5-B3F6-DCF6-21B367753A9E}"/>
              </a:ext>
            </a:extLst>
          </p:cNvPr>
          <p:cNvSpPr txBox="1">
            <a:spLocks/>
          </p:cNvSpPr>
          <p:nvPr/>
        </p:nvSpPr>
        <p:spPr>
          <a:xfrm>
            <a:off x="2150374" y="1787162"/>
            <a:ext cx="206499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latin typeface="Quattrocento Sans" panose="020B0502050000020003" pitchFamily="34" charset="0"/>
              </a:rPr>
              <a:t>Why use AD sync?</a:t>
            </a:r>
          </a:p>
        </p:txBody>
      </p:sp>
      <p:sp>
        <p:nvSpPr>
          <p:cNvPr id="12" name="TextBox 11">
            <a:extLst>
              <a:ext uri="{FF2B5EF4-FFF2-40B4-BE49-F238E27FC236}">
                <a16:creationId xmlns:a16="http://schemas.microsoft.com/office/drawing/2014/main" id="{4E1C4BE6-4557-0E8D-70BD-2D98765410EE}"/>
              </a:ext>
            </a:extLst>
          </p:cNvPr>
          <p:cNvSpPr txBox="1"/>
          <p:nvPr/>
        </p:nvSpPr>
        <p:spPr>
          <a:xfrm>
            <a:off x="7416651" y="1739166"/>
            <a:ext cx="3184950" cy="707886"/>
          </a:xfrm>
          <a:prstGeom prst="rect">
            <a:avLst/>
          </a:prstGeom>
          <a:noFill/>
        </p:spPr>
        <p:txBody>
          <a:bodyPr wrap="square">
            <a:spAutoFit/>
          </a:bodyPr>
          <a:lstStyle/>
          <a:p>
            <a:pPr marL="0" indent="0" algn="ctr">
              <a:buNone/>
            </a:pPr>
            <a:r>
              <a:rPr lang="en-US" sz="2000" b="1" dirty="0">
                <a:latin typeface="Quattrocento Sans" panose="020B0502050000020003" pitchFamily="34" charset="0"/>
              </a:rPr>
              <a:t>Things to consider before implementing</a:t>
            </a:r>
          </a:p>
        </p:txBody>
      </p:sp>
      <p:sp>
        <p:nvSpPr>
          <p:cNvPr id="15" name="Title 1">
            <a:extLst>
              <a:ext uri="{FF2B5EF4-FFF2-40B4-BE49-F238E27FC236}">
                <a16:creationId xmlns:a16="http://schemas.microsoft.com/office/drawing/2014/main" id="{96280905-8AFA-444A-F6F4-F957FADE2157}"/>
              </a:ext>
            </a:extLst>
          </p:cNvPr>
          <p:cNvSpPr txBox="1">
            <a:spLocks/>
          </p:cNvSpPr>
          <p:nvPr/>
        </p:nvSpPr>
        <p:spPr>
          <a:xfrm>
            <a:off x="594899" y="700255"/>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Team synchronization through Active Directory (AD)</a:t>
            </a:r>
          </a:p>
        </p:txBody>
      </p:sp>
      <p:sp>
        <p:nvSpPr>
          <p:cNvPr id="23" name="Text Placeholder 2">
            <a:extLst>
              <a:ext uri="{FF2B5EF4-FFF2-40B4-BE49-F238E27FC236}">
                <a16:creationId xmlns:a16="http://schemas.microsoft.com/office/drawing/2014/main" id="{4185DA03-3C09-A867-FE6A-7CC503EA47C6}"/>
              </a:ext>
            </a:extLst>
          </p:cNvPr>
          <p:cNvSpPr txBox="1">
            <a:spLocks/>
          </p:cNvSpPr>
          <p:nvPr/>
        </p:nvSpPr>
        <p:spPr>
          <a:xfrm>
            <a:off x="699830" y="1146421"/>
            <a:ext cx="1002890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Using Active Directory (AD) for team synchronization makes user management and access control easier and more efficient.</a:t>
            </a:r>
          </a:p>
        </p:txBody>
      </p:sp>
      <p:sp>
        <p:nvSpPr>
          <p:cNvPr id="24" name="Rectangle 23">
            <a:extLst>
              <a:ext uri="{FF2B5EF4-FFF2-40B4-BE49-F238E27FC236}">
                <a16:creationId xmlns:a16="http://schemas.microsoft.com/office/drawing/2014/main" id="{189F991A-9363-6A20-0CDB-0122A60CA9E6}"/>
              </a:ext>
            </a:extLst>
          </p:cNvPr>
          <p:cNvSpPr>
            <a:spLocks/>
          </p:cNvSpPr>
          <p:nvPr/>
        </p:nvSpPr>
        <p:spPr>
          <a:xfrm>
            <a:off x="1616121" y="5545374"/>
            <a:ext cx="9246696" cy="492442"/>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5" name="TextBox 24">
            <a:extLst>
              <a:ext uri="{FF2B5EF4-FFF2-40B4-BE49-F238E27FC236}">
                <a16:creationId xmlns:a16="http://schemas.microsoft.com/office/drawing/2014/main" id="{3187A851-67DE-8826-82D0-D4DED73CDF4A}"/>
              </a:ext>
            </a:extLst>
          </p:cNvPr>
          <p:cNvSpPr txBox="1"/>
          <p:nvPr/>
        </p:nvSpPr>
        <p:spPr>
          <a:xfrm>
            <a:off x="1927593" y="5612863"/>
            <a:ext cx="8801140" cy="307777"/>
          </a:xfrm>
          <a:prstGeom prst="rect">
            <a:avLst/>
          </a:prstGeom>
          <a:noFill/>
        </p:spPr>
        <p:txBody>
          <a:bodyPr wrap="square" rtlCol="0">
            <a:spAutoFit/>
          </a:bodyPr>
          <a:lstStyle/>
          <a:p>
            <a:pPr algn="just">
              <a:spcAft>
                <a:spcPts val="1200"/>
              </a:spcAft>
            </a:pPr>
            <a:r>
              <a:rPr lang="en-US" sz="1400" i="0" dirty="0">
                <a:effectLst/>
                <a:latin typeface="Quattrocento Sans" panose="020B0502050000020003" pitchFamily="34" charset="0"/>
              </a:rPr>
              <a:t>By planning ahead, you can ensure a smooth integration that keeps your organization secure and well-organized.</a:t>
            </a:r>
          </a:p>
        </p:txBody>
      </p:sp>
      <p:sp>
        <p:nvSpPr>
          <p:cNvPr id="26" name="Oval 25">
            <a:extLst>
              <a:ext uri="{FF2B5EF4-FFF2-40B4-BE49-F238E27FC236}">
                <a16:creationId xmlns:a16="http://schemas.microsoft.com/office/drawing/2014/main" id="{4A189DA6-0331-F869-820B-FEC0CF7FA0B8}"/>
              </a:ext>
            </a:extLst>
          </p:cNvPr>
          <p:cNvSpPr>
            <a:spLocks/>
          </p:cNvSpPr>
          <p:nvPr/>
        </p:nvSpPr>
        <p:spPr>
          <a:xfrm>
            <a:off x="1416037" y="5519033"/>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27" name="Graphic 26" descr="Lightbulb outline">
            <a:extLst>
              <a:ext uri="{FF2B5EF4-FFF2-40B4-BE49-F238E27FC236}">
                <a16:creationId xmlns:a16="http://schemas.microsoft.com/office/drawing/2014/main" id="{FD790013-AE36-60E7-C665-412D392C59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3652" y="5568220"/>
            <a:ext cx="421541" cy="421541"/>
          </a:xfrm>
          <a:prstGeom prst="rect">
            <a:avLst/>
          </a:prstGeom>
          <a:effectLst>
            <a:glow rad="12700">
              <a:srgbClr val="FFFF00"/>
            </a:glow>
          </a:effectLst>
        </p:spPr>
      </p:pic>
    </p:spTree>
    <p:extLst>
      <p:ext uri="{BB962C8B-B14F-4D97-AF65-F5344CB8AC3E}">
        <p14:creationId xmlns:p14="http://schemas.microsoft.com/office/powerpoint/2010/main" val="3751040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204759E-A72F-AA8B-8EFB-046166E3B133}"/>
              </a:ext>
            </a:extLst>
          </p:cNvPr>
          <p:cNvSpPr/>
          <p:nvPr/>
        </p:nvSpPr>
        <p:spPr>
          <a:xfrm>
            <a:off x="678201" y="4150271"/>
            <a:ext cx="10309589" cy="234260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63B80-41E5-CBD9-CD39-42E8BABF408E}"/>
              </a:ext>
            </a:extLst>
          </p:cNvPr>
          <p:cNvSpPr txBox="1">
            <a:spLocks/>
          </p:cNvSpPr>
          <p:nvPr/>
        </p:nvSpPr>
        <p:spPr>
          <a:xfrm>
            <a:off x="678201" y="1107066"/>
            <a:ext cx="10534442" cy="3288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Maintainability: scripting for multiple organizations and access rights</a:t>
            </a:r>
          </a:p>
        </p:txBody>
      </p:sp>
      <p:sp>
        <p:nvSpPr>
          <p:cNvPr id="3" name="Text Placeholder 2">
            <a:extLst>
              <a:ext uri="{FF2B5EF4-FFF2-40B4-BE49-F238E27FC236}">
                <a16:creationId xmlns:a16="http://schemas.microsoft.com/office/drawing/2014/main" id="{3DC81215-613A-60FE-F584-AC500E8C5BA4}"/>
              </a:ext>
            </a:extLst>
          </p:cNvPr>
          <p:cNvSpPr txBox="1">
            <a:spLocks/>
          </p:cNvSpPr>
          <p:nvPr/>
        </p:nvSpPr>
        <p:spPr>
          <a:xfrm>
            <a:off x="783131" y="1553232"/>
            <a:ext cx="1002890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As your enterprise scales, automating the management of permissions across multiple organizations is essential for maintainability.</a:t>
            </a:r>
          </a:p>
        </p:txBody>
      </p:sp>
      <p:sp>
        <p:nvSpPr>
          <p:cNvPr id="5" name="Footer Placeholder 4">
            <a:extLst>
              <a:ext uri="{FF2B5EF4-FFF2-40B4-BE49-F238E27FC236}">
                <a16:creationId xmlns:a16="http://schemas.microsoft.com/office/drawing/2014/main" id="{07BDA5CD-F83C-88A3-E705-F657C4E008C1}"/>
              </a:ext>
            </a:extLst>
          </p:cNvPr>
          <p:cNvSpPr>
            <a:spLocks noGrp="1"/>
          </p:cNvSpPr>
          <p:nvPr>
            <p:ph type="ftr" sz="quarter" idx="11"/>
          </p:nvPr>
        </p:nvSpPr>
        <p:spPr>
          <a:xfrm>
            <a:off x="4038600" y="6492875"/>
            <a:ext cx="4114800" cy="365125"/>
          </a:xfrm>
        </p:spPr>
        <p:txBody>
          <a:bodyPr/>
          <a:lstStyle/>
          <a:p>
            <a:r>
              <a:rPr lang="en-US" dirty="0"/>
              <a:t>© Copyright Microsoft Corporation. All rights reserved.</a:t>
            </a:r>
          </a:p>
        </p:txBody>
      </p:sp>
      <p:sp>
        <p:nvSpPr>
          <p:cNvPr id="6" name="Text Placeholder 2">
            <a:extLst>
              <a:ext uri="{FF2B5EF4-FFF2-40B4-BE49-F238E27FC236}">
                <a16:creationId xmlns:a16="http://schemas.microsoft.com/office/drawing/2014/main" id="{6A09ACFA-A6D4-8AC0-D41D-33C07B554791}"/>
              </a:ext>
            </a:extLst>
          </p:cNvPr>
          <p:cNvSpPr txBox="1">
            <a:spLocks/>
          </p:cNvSpPr>
          <p:nvPr/>
        </p:nvSpPr>
        <p:spPr>
          <a:xfrm>
            <a:off x="783130" y="2215287"/>
            <a:ext cx="1002890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latin typeface="Quattrocento Sans" panose="020B0502050000020003" pitchFamily="34" charset="0"/>
              </a:rPr>
              <a:t>Key Practices</a:t>
            </a:r>
          </a:p>
        </p:txBody>
      </p:sp>
      <p:sp>
        <p:nvSpPr>
          <p:cNvPr id="9" name="Text Placeholder 2">
            <a:extLst>
              <a:ext uri="{FF2B5EF4-FFF2-40B4-BE49-F238E27FC236}">
                <a16:creationId xmlns:a16="http://schemas.microsoft.com/office/drawing/2014/main" id="{FE2787AA-F341-AB17-64E3-7F23B3F0899E}"/>
              </a:ext>
            </a:extLst>
          </p:cNvPr>
          <p:cNvSpPr txBox="1">
            <a:spLocks/>
          </p:cNvSpPr>
          <p:nvPr/>
        </p:nvSpPr>
        <p:spPr>
          <a:xfrm>
            <a:off x="783130" y="3087214"/>
            <a:ext cx="1002890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Automating the management of permissions across multiple organizations is crucial for maintaining efficiency and security as your enterprise grows. This section provides key practices for scripting and automation to ensure consistent and scalable permission management. By following these practices, you can streamline administrative tasks, reduce manual errors, and maintain a secure and well-organized environment.</a:t>
            </a:r>
          </a:p>
        </p:txBody>
      </p:sp>
      <p:sp>
        <p:nvSpPr>
          <p:cNvPr id="13" name="Text Placeholder 2">
            <a:extLst>
              <a:ext uri="{FF2B5EF4-FFF2-40B4-BE49-F238E27FC236}">
                <a16:creationId xmlns:a16="http://schemas.microsoft.com/office/drawing/2014/main" id="{75919D60-5545-6277-7BB0-1A7748286C64}"/>
              </a:ext>
            </a:extLst>
          </p:cNvPr>
          <p:cNvSpPr txBox="1">
            <a:spLocks/>
          </p:cNvSpPr>
          <p:nvPr/>
        </p:nvSpPr>
        <p:spPr>
          <a:xfrm>
            <a:off x="766893" y="4237822"/>
            <a:ext cx="10220897" cy="2133892"/>
          </a:xfrm>
          <a:prstGeom prst="rect">
            <a:avLst/>
          </a:prstGeom>
        </p:spPr>
        <p:txBody>
          <a:bodyPr lIns="0" tIns="0" rIns="0" bIns="0" numCol="2" spcCol="45720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latin typeface="Quattrocento Sans" panose="020B0502050000020003" pitchFamily="34" charset="0"/>
              </a:rPr>
              <a:t>Modularity</a:t>
            </a:r>
            <a:r>
              <a:rPr lang="en-US" sz="1800" dirty="0">
                <a:latin typeface="Quattrocento Sans" panose="020B0502050000020003" pitchFamily="34" charset="0"/>
              </a:rPr>
              <a:t>: Develop scripts in modular components to handle different organizations with minimal changes.</a:t>
            </a:r>
          </a:p>
          <a:p>
            <a:r>
              <a:rPr lang="en-US" sz="1800" b="1" dirty="0">
                <a:latin typeface="Quattrocento Sans" panose="020B0502050000020003" pitchFamily="34" charset="0"/>
              </a:rPr>
              <a:t>Reusability</a:t>
            </a:r>
            <a:r>
              <a:rPr lang="en-US" sz="1800" dirty="0">
                <a:latin typeface="Quattrocento Sans" panose="020B0502050000020003" pitchFamily="34" charset="0"/>
              </a:rPr>
              <a:t>: Create reusable functions or modules to perform common permission tasks.</a:t>
            </a:r>
          </a:p>
          <a:p>
            <a:r>
              <a:rPr lang="en-US" sz="1800" b="1" dirty="0">
                <a:latin typeface="Quattrocento Sans" panose="020B0502050000020003" pitchFamily="34" charset="0"/>
              </a:rPr>
              <a:t>Testing</a:t>
            </a:r>
            <a:r>
              <a:rPr lang="en-US" sz="1800" dirty="0">
                <a:latin typeface="Quattrocento Sans" panose="020B0502050000020003" pitchFamily="34" charset="0"/>
              </a:rPr>
              <a:t>: Thoroughly test scripts in a controlled environment before deployment.</a:t>
            </a:r>
          </a:p>
          <a:p>
            <a:r>
              <a:rPr lang="en-US" sz="1800" b="1" dirty="0">
                <a:latin typeface="Quattrocento Sans" panose="020B0502050000020003" pitchFamily="34" charset="0"/>
              </a:rPr>
              <a:t>Logging</a:t>
            </a:r>
            <a:r>
              <a:rPr lang="en-US" sz="1800" dirty="0">
                <a:latin typeface="Quattrocento Sans" panose="020B0502050000020003" pitchFamily="34" charset="0"/>
              </a:rPr>
              <a:t>: Implement detailed logging to track changes and facilitate troubleshooting.</a:t>
            </a:r>
          </a:p>
          <a:p>
            <a:r>
              <a:rPr lang="en-US" sz="1800" b="1" dirty="0">
                <a:latin typeface="Quattrocento Sans" panose="020B0502050000020003" pitchFamily="34" charset="0"/>
              </a:rPr>
              <a:t>Version Control</a:t>
            </a:r>
            <a:r>
              <a:rPr lang="en-US" sz="1800" dirty="0">
                <a:latin typeface="Quattrocento Sans" panose="020B0502050000020003" pitchFamily="34" charset="0"/>
              </a:rPr>
              <a:t>: Use version control systems (like Git) to manage script revisions and collaborate with team members.</a:t>
            </a:r>
          </a:p>
        </p:txBody>
      </p:sp>
    </p:spTree>
    <p:extLst>
      <p:ext uri="{BB962C8B-B14F-4D97-AF65-F5344CB8AC3E}">
        <p14:creationId xmlns:p14="http://schemas.microsoft.com/office/powerpoint/2010/main" val="201210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553400"/>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is a benefit of integrating Active Directory (AD) for team synchronization?</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101298"/>
            <a:ext cx="8943975" cy="2031325"/>
          </a:xfrm>
          <a:prstGeom prst="rect">
            <a:avLst/>
          </a:prstGeom>
          <a:noFill/>
        </p:spPr>
        <p:txBody>
          <a:bodyPr wrap="square" rtlCol="0">
            <a:spAutoFit/>
          </a:bodyPr>
          <a:lstStyle/>
          <a:p>
            <a:r>
              <a:rPr lang="en-US" b="1" i="0" dirty="0">
                <a:effectLst/>
                <a:latin typeface="Quattrocento Sans" panose="020B0502050000020003" pitchFamily="34" charset="0"/>
              </a:rPr>
              <a:t>A)</a:t>
            </a:r>
            <a:r>
              <a:rPr lang="en-US" b="0" i="0" dirty="0">
                <a:effectLst/>
                <a:latin typeface="Quattrocento Sans" panose="020B0502050000020003" pitchFamily="34" charset="0"/>
              </a:rPr>
              <a:t> Centralized Identity Management</a:t>
            </a:r>
          </a:p>
          <a:p>
            <a:br>
              <a:rPr lang="en-US" dirty="0">
                <a:latin typeface="Quattrocento Sans" panose="020B0502050000020003" pitchFamily="34" charset="0"/>
              </a:rPr>
            </a:br>
            <a:r>
              <a:rPr lang="en-US" b="1" i="0" dirty="0">
                <a:effectLst/>
                <a:latin typeface="Quattrocento Sans" panose="020B0502050000020003" pitchFamily="34" charset="0"/>
              </a:rPr>
              <a:t>B)</a:t>
            </a:r>
            <a:r>
              <a:rPr lang="en-US" b="0" i="0" dirty="0">
                <a:effectLst/>
                <a:latin typeface="Quattrocento Sans" panose="020B0502050000020003" pitchFamily="34" charset="0"/>
              </a:rPr>
              <a:t> Increased administrative overhead</a:t>
            </a:r>
          </a:p>
          <a:p>
            <a:endParaRPr lang="en-US" b="1" i="0" dirty="0">
              <a:effectLst/>
              <a:latin typeface="Quattrocento Sans" panose="020B0502050000020003" pitchFamily="34" charset="0"/>
            </a:endParaRPr>
          </a:p>
          <a:p>
            <a:r>
              <a:rPr lang="en-US" b="1" i="0" dirty="0">
                <a:effectLst/>
                <a:latin typeface="Quattrocento Sans" panose="020B0502050000020003" pitchFamily="34" charset="0"/>
              </a:rPr>
              <a:t>C)</a:t>
            </a:r>
            <a:r>
              <a:rPr lang="en-US" b="0" i="0" dirty="0">
                <a:effectLst/>
                <a:latin typeface="Quattrocento Sans" panose="020B0502050000020003" pitchFamily="34" charset="0"/>
              </a:rPr>
              <a:t> Decentralized administration</a:t>
            </a:r>
            <a:br>
              <a:rPr lang="en-US" dirty="0">
                <a:latin typeface="Quattrocento Sans" panose="020B0502050000020003" pitchFamily="34" charset="0"/>
              </a:rPr>
            </a:br>
            <a:br>
              <a:rPr lang="en-US" dirty="0">
                <a:latin typeface="Quattrocento Sans" panose="020B0502050000020003" pitchFamily="34" charset="0"/>
              </a:rPr>
            </a:br>
            <a:r>
              <a:rPr lang="en-US" b="1" i="0" dirty="0">
                <a:effectLst/>
                <a:latin typeface="Quattrocento Sans" panose="020B0502050000020003" pitchFamily="34" charset="0"/>
              </a:rPr>
              <a:t>D)</a:t>
            </a:r>
            <a:r>
              <a:rPr lang="en-US" b="0" i="0" dirty="0">
                <a:effectLst/>
                <a:latin typeface="Quattrocento Sans" panose="020B0502050000020003" pitchFamily="34" charset="0"/>
              </a:rPr>
              <a:t> Enhanced isolation</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8B42F4EA-CB5A-12F9-B55B-CF4D5BFBBFF6}"/>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1 of 6</a:t>
            </a:r>
          </a:p>
        </p:txBody>
      </p:sp>
    </p:spTree>
    <p:extLst>
      <p:ext uri="{BB962C8B-B14F-4D97-AF65-F5344CB8AC3E}">
        <p14:creationId xmlns:p14="http://schemas.microsoft.com/office/powerpoint/2010/main" val="416554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553400"/>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of the following actions can Organization Members perform? (Select all that apply)</a:t>
            </a:r>
          </a:p>
          <a:p>
            <a:pPr marL="0" indent="0">
              <a:lnSpc>
                <a:spcPct val="90000"/>
              </a:lnSpc>
              <a:buNone/>
            </a:pPr>
            <a:endParaRPr lang="en-US" sz="2000" dirty="0">
              <a:latin typeface="Quattrocento Sans" panose="020B0502050000020003" pitchFamily="34" charset="0"/>
            </a:endParaRP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101298"/>
            <a:ext cx="8943975" cy="2031325"/>
          </a:xfrm>
          <a:prstGeom prst="rect">
            <a:avLst/>
          </a:prstGeom>
          <a:noFill/>
        </p:spPr>
        <p:txBody>
          <a:bodyPr wrap="square" rtlCol="0">
            <a:spAutoFit/>
          </a:bodyPr>
          <a:lstStyle/>
          <a:p>
            <a:r>
              <a:rPr lang="en-US" b="1" i="0" dirty="0">
                <a:effectLst/>
                <a:latin typeface="Quattrocento Sans" panose="020B0502050000020003" pitchFamily="34" charset="0"/>
              </a:rPr>
              <a:t>A)</a:t>
            </a:r>
            <a:r>
              <a:rPr lang="en-US" b="0" i="0" dirty="0">
                <a:effectLst/>
                <a:latin typeface="Quattrocento Sans" panose="020B0502050000020003" pitchFamily="34" charset="0"/>
              </a:rPr>
              <a:t> Collaborate on repositories based on assigned roles or team memberships.</a:t>
            </a:r>
          </a:p>
          <a:p>
            <a:br>
              <a:rPr lang="en-US" dirty="0">
                <a:latin typeface="Quattrocento Sans" panose="020B0502050000020003" pitchFamily="34" charset="0"/>
              </a:rPr>
            </a:br>
            <a:r>
              <a:rPr lang="en-US" b="1" i="0" dirty="0">
                <a:effectLst/>
                <a:latin typeface="Quattrocento Sans" panose="020B0502050000020003" pitchFamily="34" charset="0"/>
              </a:rPr>
              <a:t>B)</a:t>
            </a:r>
            <a:r>
              <a:rPr lang="en-US" b="0" i="0" dirty="0">
                <a:effectLst/>
                <a:latin typeface="Quattrocento Sans" panose="020B0502050000020003" pitchFamily="34" charset="0"/>
              </a:rPr>
              <a:t> Contribute code and participate in discussions.</a:t>
            </a:r>
          </a:p>
          <a:p>
            <a:endParaRPr lang="en-US" b="1" i="0" dirty="0">
              <a:effectLst/>
              <a:latin typeface="Quattrocento Sans" panose="020B0502050000020003" pitchFamily="34" charset="0"/>
            </a:endParaRPr>
          </a:p>
          <a:p>
            <a:r>
              <a:rPr lang="en-US" b="1" i="0" dirty="0">
                <a:effectLst/>
                <a:latin typeface="Quattrocento Sans" panose="020B0502050000020003" pitchFamily="34" charset="0"/>
              </a:rPr>
              <a:t>C)</a:t>
            </a:r>
            <a:r>
              <a:rPr lang="en-US" b="0" i="0" dirty="0">
                <a:effectLst/>
                <a:latin typeface="Quattrocento Sans" panose="020B0502050000020003" pitchFamily="34" charset="0"/>
              </a:rPr>
              <a:t> Manage organization settings, including security and billing.</a:t>
            </a:r>
          </a:p>
          <a:p>
            <a:br>
              <a:rPr lang="en-US" dirty="0">
                <a:latin typeface="Quattrocento Sans" panose="020B0502050000020003" pitchFamily="34" charset="0"/>
              </a:rPr>
            </a:br>
            <a:r>
              <a:rPr lang="en-US" b="1" i="0" dirty="0">
                <a:effectLst/>
                <a:latin typeface="Quattrocento Sans" panose="020B0502050000020003" pitchFamily="34" charset="0"/>
              </a:rPr>
              <a:t>D)</a:t>
            </a:r>
            <a:r>
              <a:rPr lang="en-US" b="0" i="0" dirty="0">
                <a:effectLst/>
                <a:latin typeface="Quattrocento Sans" panose="020B0502050000020003" pitchFamily="34" charset="0"/>
              </a:rPr>
              <a:t> Access resources as defined by team or repository-specific permissions.</a:t>
            </a: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8B42F4EA-CB5A-12F9-B55B-CF4D5BFBBFF6}"/>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2 of 6</a:t>
            </a:r>
          </a:p>
        </p:txBody>
      </p:sp>
    </p:spTree>
    <p:extLst>
      <p:ext uri="{BB962C8B-B14F-4D97-AF65-F5344CB8AC3E}">
        <p14:creationId xmlns:p14="http://schemas.microsoft.com/office/powerpoint/2010/main" val="6761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553400"/>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is a key difference between an organization member and an outside collaborator?</a:t>
            </a:r>
          </a:p>
          <a:p>
            <a:pPr marL="0" indent="0">
              <a:lnSpc>
                <a:spcPct val="90000"/>
              </a:lnSpc>
              <a:buNone/>
            </a:pPr>
            <a:endParaRPr lang="en-US" sz="2000" dirty="0">
              <a:latin typeface="Quattrocento Sans" panose="020B0502050000020003" pitchFamily="34" charset="0"/>
            </a:endParaRPr>
          </a:p>
          <a:p>
            <a:pPr marL="0" indent="0">
              <a:lnSpc>
                <a:spcPct val="90000"/>
              </a:lnSpc>
              <a:buNone/>
            </a:pPr>
            <a:endParaRPr lang="en-US" sz="2000" dirty="0">
              <a:latin typeface="Quattrocento Sans" panose="020B0502050000020003" pitchFamily="34" charset="0"/>
            </a:endParaRP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101298"/>
            <a:ext cx="8943975" cy="2031325"/>
          </a:xfrm>
          <a:prstGeom prst="rect">
            <a:avLst/>
          </a:prstGeom>
          <a:noFill/>
        </p:spPr>
        <p:txBody>
          <a:bodyPr wrap="square" rtlCol="0">
            <a:spAutoFit/>
          </a:bodyPr>
          <a:lstStyle/>
          <a:p>
            <a:r>
              <a:rPr lang="en-US" b="1" i="0" dirty="0">
                <a:effectLst/>
                <a:latin typeface="Quattrocento Sans" panose="020B0502050000020003" pitchFamily="34" charset="0"/>
              </a:rPr>
              <a:t>A)</a:t>
            </a:r>
            <a:r>
              <a:rPr lang="en-US" b="0" i="0" dirty="0">
                <a:effectLst/>
                <a:latin typeface="Quattrocento Sans" panose="020B0502050000020003" pitchFamily="34" charset="0"/>
              </a:rPr>
              <a:t> Organization members are included in the organization’s internal directory.</a:t>
            </a:r>
          </a:p>
          <a:p>
            <a:br>
              <a:rPr lang="en-US" dirty="0">
                <a:latin typeface="Quattrocento Sans" panose="020B0502050000020003" pitchFamily="34" charset="0"/>
              </a:rPr>
            </a:br>
            <a:r>
              <a:rPr lang="en-US" b="1" i="0" dirty="0">
                <a:effectLst/>
                <a:latin typeface="Quattrocento Sans" panose="020B0502050000020003" pitchFamily="34" charset="0"/>
              </a:rPr>
              <a:t>B)</a:t>
            </a:r>
            <a:r>
              <a:rPr lang="en-US" b="0" i="0" dirty="0">
                <a:effectLst/>
                <a:latin typeface="Quattrocento Sans" panose="020B0502050000020003" pitchFamily="34" charset="0"/>
              </a:rPr>
              <a:t> Outside collaborators have access to all repositories.</a:t>
            </a:r>
          </a:p>
          <a:p>
            <a:endParaRPr lang="en-US" b="1" i="0" dirty="0">
              <a:effectLst/>
              <a:latin typeface="Quattrocento Sans" panose="020B0502050000020003" pitchFamily="34" charset="0"/>
            </a:endParaRPr>
          </a:p>
          <a:p>
            <a:r>
              <a:rPr lang="en-US" b="1" i="0" dirty="0">
                <a:effectLst/>
                <a:latin typeface="Quattrocento Sans" panose="020B0502050000020003" pitchFamily="34" charset="0"/>
              </a:rPr>
              <a:t>C)</a:t>
            </a:r>
            <a:r>
              <a:rPr lang="en-US" b="0" i="0" dirty="0">
                <a:effectLst/>
                <a:latin typeface="Quattrocento Sans" panose="020B0502050000020003" pitchFamily="34" charset="0"/>
              </a:rPr>
              <a:t> Organization members do not appear in the organization’s internal member list.</a:t>
            </a:r>
          </a:p>
          <a:p>
            <a:br>
              <a:rPr lang="en-US" dirty="0">
                <a:latin typeface="Quattrocento Sans" panose="020B0502050000020003" pitchFamily="34" charset="0"/>
              </a:rPr>
            </a:br>
            <a:r>
              <a:rPr lang="en-US" b="1" i="0" dirty="0">
                <a:effectLst/>
                <a:latin typeface="Quattrocento Sans" panose="020B0502050000020003" pitchFamily="34" charset="0"/>
              </a:rPr>
              <a:t>D)</a:t>
            </a:r>
            <a:r>
              <a:rPr lang="en-US" b="0" i="0" dirty="0">
                <a:effectLst/>
                <a:latin typeface="Quattrocento Sans" panose="020B0502050000020003" pitchFamily="34" charset="0"/>
              </a:rPr>
              <a:t> Outside collaborators inherit organization-wide settings.</a:t>
            </a: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8B42F4EA-CB5A-12F9-B55B-CF4D5BFBBFF6}"/>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3 of 6</a:t>
            </a:r>
          </a:p>
        </p:txBody>
      </p:sp>
    </p:spTree>
    <p:extLst>
      <p:ext uri="{BB962C8B-B14F-4D97-AF65-F5344CB8AC3E}">
        <p14:creationId xmlns:p14="http://schemas.microsoft.com/office/powerpoint/2010/main" val="3536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553400"/>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permission level allows users to manage repository settings but not delete or transfer the repository?</a:t>
            </a:r>
          </a:p>
          <a:p>
            <a:pPr marL="0" indent="0">
              <a:lnSpc>
                <a:spcPct val="90000"/>
              </a:lnSpc>
              <a:buNone/>
            </a:pPr>
            <a:endParaRPr lang="en-US" sz="2000" dirty="0">
              <a:latin typeface="Quattrocento Sans" panose="020B0502050000020003" pitchFamily="34" charset="0"/>
            </a:endParaRPr>
          </a:p>
          <a:p>
            <a:pPr marL="0" indent="0">
              <a:lnSpc>
                <a:spcPct val="90000"/>
              </a:lnSpc>
              <a:buNone/>
            </a:pPr>
            <a:endParaRPr lang="en-US" sz="2000" dirty="0">
              <a:latin typeface="Quattrocento Sans" panose="020B0502050000020003" pitchFamily="34" charset="0"/>
            </a:endParaRPr>
          </a:p>
          <a:p>
            <a:pPr marL="0" indent="0">
              <a:lnSpc>
                <a:spcPct val="90000"/>
              </a:lnSpc>
              <a:buNone/>
            </a:pPr>
            <a:endParaRPr lang="en-US" sz="2000" dirty="0">
              <a:latin typeface="Quattrocento Sans" panose="020B0502050000020003" pitchFamily="34" charset="0"/>
            </a:endParaRP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279753"/>
            <a:ext cx="8943975" cy="2031325"/>
          </a:xfrm>
          <a:prstGeom prst="rect">
            <a:avLst/>
          </a:prstGeom>
          <a:noFill/>
        </p:spPr>
        <p:txBody>
          <a:bodyPr wrap="square" rtlCol="0">
            <a:spAutoFit/>
          </a:bodyPr>
          <a:lstStyle/>
          <a:p>
            <a:r>
              <a:rPr lang="en-US" b="1" i="0" dirty="0">
                <a:effectLst/>
                <a:latin typeface="Quattrocento Sans" panose="020B0502050000020003" pitchFamily="34" charset="0"/>
              </a:rPr>
              <a:t>A)</a:t>
            </a:r>
            <a:r>
              <a:rPr lang="en-US" b="0" i="0" dirty="0">
                <a:effectLst/>
                <a:latin typeface="Quattrocento Sans" panose="020B0502050000020003" pitchFamily="34" charset="0"/>
              </a:rPr>
              <a:t> Maintain</a:t>
            </a:r>
          </a:p>
          <a:p>
            <a:br>
              <a:rPr lang="en-US" dirty="0">
                <a:latin typeface="Quattrocento Sans" panose="020B0502050000020003" pitchFamily="34" charset="0"/>
              </a:rPr>
            </a:br>
            <a:r>
              <a:rPr lang="en-US" b="1" i="0" dirty="0">
                <a:effectLst/>
                <a:latin typeface="Quattrocento Sans" panose="020B0502050000020003" pitchFamily="34" charset="0"/>
              </a:rPr>
              <a:t>B)</a:t>
            </a:r>
            <a:r>
              <a:rPr lang="en-US" b="0" i="0" dirty="0">
                <a:effectLst/>
                <a:latin typeface="Quattrocento Sans" panose="020B0502050000020003" pitchFamily="34" charset="0"/>
              </a:rPr>
              <a:t> Write</a:t>
            </a:r>
          </a:p>
          <a:p>
            <a:endParaRPr lang="en-US" b="1" i="0" dirty="0">
              <a:effectLst/>
              <a:latin typeface="Quattrocento Sans" panose="020B0502050000020003" pitchFamily="34" charset="0"/>
            </a:endParaRPr>
          </a:p>
          <a:p>
            <a:r>
              <a:rPr lang="en-US" b="1" i="0" dirty="0">
                <a:effectLst/>
                <a:latin typeface="Quattrocento Sans" panose="020B0502050000020003" pitchFamily="34" charset="0"/>
              </a:rPr>
              <a:t>C)</a:t>
            </a:r>
            <a:r>
              <a:rPr lang="en-US" b="0" i="0" dirty="0">
                <a:effectLst/>
                <a:latin typeface="Quattrocento Sans" panose="020B0502050000020003" pitchFamily="34" charset="0"/>
              </a:rPr>
              <a:t> Admin</a:t>
            </a:r>
          </a:p>
          <a:p>
            <a:br>
              <a:rPr lang="en-US" dirty="0">
                <a:latin typeface="Quattrocento Sans" panose="020B0502050000020003" pitchFamily="34" charset="0"/>
              </a:rPr>
            </a:br>
            <a:r>
              <a:rPr lang="en-US" b="1" i="0" dirty="0">
                <a:effectLst/>
                <a:latin typeface="Quattrocento Sans" panose="020B0502050000020003" pitchFamily="34" charset="0"/>
              </a:rPr>
              <a:t>D)</a:t>
            </a:r>
            <a:r>
              <a:rPr lang="en-US" b="0" i="0" dirty="0">
                <a:effectLst/>
                <a:latin typeface="Quattrocento Sans" panose="020B0502050000020003" pitchFamily="34" charset="0"/>
              </a:rPr>
              <a:t> </a:t>
            </a:r>
            <a:r>
              <a:rPr lang="en-US" dirty="0">
                <a:latin typeface="Quattrocento Sans" panose="020B0502050000020003" pitchFamily="34" charset="0"/>
              </a:rPr>
              <a:t>Triage</a:t>
            </a:r>
            <a:endParaRPr lang="en-US" b="0" i="0" dirty="0">
              <a:effectLst/>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8B42F4EA-CB5A-12F9-B55B-CF4D5BFBBFF6}"/>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4 of 6</a:t>
            </a:r>
          </a:p>
        </p:txBody>
      </p:sp>
    </p:spTree>
    <p:extLst>
      <p:ext uri="{BB962C8B-B14F-4D97-AF65-F5344CB8AC3E}">
        <p14:creationId xmlns:p14="http://schemas.microsoft.com/office/powerpoint/2010/main" val="69898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Enterprise Teams Permissions</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553400"/>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role within a team can add or remove team members?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101298"/>
            <a:ext cx="8943975" cy="2031325"/>
          </a:xfrm>
          <a:prstGeom prst="rect">
            <a:avLst/>
          </a:prstGeom>
          <a:noFill/>
        </p:spPr>
        <p:txBody>
          <a:bodyPr wrap="square" rtlCol="0">
            <a:spAutoFit/>
          </a:bodyPr>
          <a:lstStyle/>
          <a:p>
            <a:r>
              <a:rPr lang="en-US" b="1" i="0" dirty="0">
                <a:effectLst/>
                <a:latin typeface="Quattrocento Sans" panose="020B0502050000020003" pitchFamily="34" charset="0"/>
              </a:rPr>
              <a:t>A)</a:t>
            </a:r>
            <a:r>
              <a:rPr lang="en-US" b="0" i="0" dirty="0">
                <a:effectLst/>
                <a:latin typeface="Quattrocento Sans" panose="020B0502050000020003" pitchFamily="34" charset="0"/>
              </a:rPr>
              <a:t> Team Maintainer</a:t>
            </a:r>
          </a:p>
          <a:p>
            <a:br>
              <a:rPr lang="en-US" dirty="0">
                <a:latin typeface="Quattrocento Sans" panose="020B0502050000020003" pitchFamily="34" charset="0"/>
              </a:rPr>
            </a:br>
            <a:r>
              <a:rPr lang="en-US" b="1" i="0" dirty="0">
                <a:effectLst/>
                <a:latin typeface="Quattrocento Sans" panose="020B0502050000020003" pitchFamily="34" charset="0"/>
              </a:rPr>
              <a:t>B)</a:t>
            </a:r>
            <a:r>
              <a:rPr lang="en-US" b="0" i="0" dirty="0">
                <a:effectLst/>
                <a:latin typeface="Quattrocento Sans" panose="020B0502050000020003" pitchFamily="34" charset="0"/>
              </a:rPr>
              <a:t> Team Member</a:t>
            </a:r>
          </a:p>
          <a:p>
            <a:endParaRPr lang="en-US" b="1" i="0" dirty="0">
              <a:effectLst/>
              <a:latin typeface="Quattrocento Sans" panose="020B0502050000020003" pitchFamily="34" charset="0"/>
            </a:endParaRPr>
          </a:p>
          <a:p>
            <a:r>
              <a:rPr lang="en-US" b="1" i="0" dirty="0">
                <a:effectLst/>
                <a:latin typeface="Quattrocento Sans" panose="020B0502050000020003" pitchFamily="34" charset="0"/>
              </a:rPr>
              <a:t>C)</a:t>
            </a:r>
            <a:r>
              <a:rPr lang="en-US" b="0" i="0" dirty="0">
                <a:effectLst/>
                <a:latin typeface="Quattrocento Sans" panose="020B0502050000020003" pitchFamily="34" charset="0"/>
              </a:rPr>
              <a:t> Organization Owner</a:t>
            </a:r>
            <a:br>
              <a:rPr lang="en-US" dirty="0">
                <a:latin typeface="Quattrocento Sans" panose="020B0502050000020003" pitchFamily="34" charset="0"/>
              </a:rPr>
            </a:br>
            <a:br>
              <a:rPr lang="en-US" dirty="0">
                <a:latin typeface="Quattrocento Sans" panose="020B0502050000020003" pitchFamily="34" charset="0"/>
              </a:rPr>
            </a:br>
            <a:r>
              <a:rPr lang="en-US" b="1" i="0" dirty="0">
                <a:effectLst/>
                <a:latin typeface="Quattrocento Sans" panose="020B0502050000020003" pitchFamily="34" charset="0"/>
              </a:rPr>
              <a:t>D)</a:t>
            </a:r>
            <a:r>
              <a:rPr lang="en-US" b="0" i="0" dirty="0">
                <a:effectLst/>
                <a:latin typeface="Quattrocento Sans" panose="020B0502050000020003" pitchFamily="34" charset="0"/>
              </a:rPr>
              <a:t> Billing Manager</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8B42F4EA-CB5A-12F9-B55B-CF4D5BFBBFF6}"/>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5 of 6</a:t>
            </a:r>
          </a:p>
        </p:txBody>
      </p:sp>
    </p:spTree>
    <p:extLst>
      <p:ext uri="{BB962C8B-B14F-4D97-AF65-F5344CB8AC3E}">
        <p14:creationId xmlns:p14="http://schemas.microsoft.com/office/powerpoint/2010/main" val="250398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Enterprise Teams Permissions</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553400"/>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permission level is best for project managers who need to triage and organize issues without contributing code?</a:t>
            </a:r>
          </a:p>
          <a:p>
            <a:pPr marL="0" indent="0">
              <a:lnSpc>
                <a:spcPct val="90000"/>
              </a:lnSpc>
              <a:buNone/>
            </a:pPr>
            <a:endParaRPr lang="en-US" sz="2000" dirty="0">
              <a:latin typeface="Quattrocento Sans" panose="020B0502050000020003" pitchFamily="34" charset="0"/>
            </a:endParaRP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279753"/>
            <a:ext cx="8943975" cy="2031325"/>
          </a:xfrm>
          <a:prstGeom prst="rect">
            <a:avLst/>
          </a:prstGeom>
          <a:noFill/>
        </p:spPr>
        <p:txBody>
          <a:bodyPr wrap="square" rtlCol="0">
            <a:spAutoFit/>
          </a:bodyPr>
          <a:lstStyle/>
          <a:p>
            <a:r>
              <a:rPr lang="en-US" b="1" i="0" dirty="0">
                <a:effectLst/>
                <a:latin typeface="Quattrocento Sans" panose="020B0502050000020003" pitchFamily="34" charset="0"/>
              </a:rPr>
              <a:t>A)</a:t>
            </a:r>
            <a:r>
              <a:rPr lang="en-US" b="0" i="0" dirty="0">
                <a:effectLst/>
                <a:latin typeface="Quattrocento Sans" panose="020B0502050000020003" pitchFamily="34" charset="0"/>
              </a:rPr>
              <a:t> Triage</a:t>
            </a:r>
          </a:p>
          <a:p>
            <a:br>
              <a:rPr lang="en-US" dirty="0">
                <a:latin typeface="Quattrocento Sans" panose="020B0502050000020003" pitchFamily="34" charset="0"/>
              </a:rPr>
            </a:br>
            <a:r>
              <a:rPr lang="en-US" b="1" i="0" dirty="0">
                <a:effectLst/>
                <a:latin typeface="Quattrocento Sans" panose="020B0502050000020003" pitchFamily="34" charset="0"/>
              </a:rPr>
              <a:t>B)</a:t>
            </a:r>
            <a:r>
              <a:rPr lang="en-US" b="0" i="0" dirty="0">
                <a:effectLst/>
                <a:latin typeface="Quattrocento Sans" panose="020B0502050000020003" pitchFamily="34" charset="0"/>
              </a:rPr>
              <a:t> Read</a:t>
            </a:r>
          </a:p>
          <a:p>
            <a:endParaRPr lang="en-US" b="1" i="0" dirty="0">
              <a:effectLst/>
              <a:latin typeface="Quattrocento Sans" panose="020B0502050000020003" pitchFamily="34" charset="0"/>
            </a:endParaRPr>
          </a:p>
          <a:p>
            <a:r>
              <a:rPr lang="en-US" b="1" i="0" dirty="0">
                <a:effectLst/>
                <a:latin typeface="Quattrocento Sans" panose="020B0502050000020003" pitchFamily="34" charset="0"/>
              </a:rPr>
              <a:t>C)</a:t>
            </a:r>
            <a:r>
              <a:rPr lang="en-US" b="0" i="0" dirty="0">
                <a:effectLst/>
                <a:latin typeface="Quattrocento Sans" panose="020B0502050000020003" pitchFamily="34" charset="0"/>
              </a:rPr>
              <a:t> Write</a:t>
            </a:r>
            <a:br>
              <a:rPr lang="en-US" dirty="0">
                <a:latin typeface="Quattrocento Sans" panose="020B0502050000020003" pitchFamily="34" charset="0"/>
              </a:rPr>
            </a:br>
            <a:br>
              <a:rPr lang="en-US" dirty="0">
                <a:latin typeface="Quattrocento Sans" panose="020B0502050000020003" pitchFamily="34" charset="0"/>
              </a:rPr>
            </a:br>
            <a:r>
              <a:rPr lang="en-US" b="1" i="0" dirty="0">
                <a:effectLst/>
                <a:latin typeface="Quattrocento Sans" panose="020B0502050000020003" pitchFamily="34" charset="0"/>
              </a:rPr>
              <a:t>D)</a:t>
            </a:r>
            <a:r>
              <a:rPr lang="en-US" b="0" i="0" dirty="0">
                <a:effectLst/>
                <a:latin typeface="Quattrocento Sans" panose="020B0502050000020003" pitchFamily="34" charset="0"/>
              </a:rPr>
              <a:t> Maintain</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8B42F4EA-CB5A-12F9-B55B-CF4D5BFBBFF6}"/>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6 of 6</a:t>
            </a:r>
          </a:p>
        </p:txBody>
      </p:sp>
    </p:spTree>
    <p:extLst>
      <p:ext uri="{BB962C8B-B14F-4D97-AF65-F5344CB8AC3E}">
        <p14:creationId xmlns:p14="http://schemas.microsoft.com/office/powerpoint/2010/main" val="296527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594896" y="2343012"/>
            <a:ext cx="10897271" cy="404666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TextBox 21">
            <a:extLst>
              <a:ext uri="{FF2B5EF4-FFF2-40B4-BE49-F238E27FC236}">
                <a16:creationId xmlns:a16="http://schemas.microsoft.com/office/drawing/2014/main" id="{3CBF1FDF-30E7-EC50-1156-01421A91ED18}"/>
              </a:ext>
            </a:extLst>
          </p:cNvPr>
          <p:cNvSpPr txBox="1"/>
          <p:nvPr/>
        </p:nvSpPr>
        <p:spPr>
          <a:xfrm>
            <a:off x="699830" y="2519421"/>
            <a:ext cx="5396170" cy="4001095"/>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Administration at team level</a:t>
            </a:r>
          </a:p>
          <a:p>
            <a:pPr algn="just">
              <a:spcAft>
                <a:spcPts val="1200"/>
              </a:spcAft>
            </a:pPr>
            <a:r>
              <a:rPr lang="en-US" sz="1400" dirty="0">
                <a:latin typeface="Quattrocento Sans" panose="020B0502050000020003" pitchFamily="34" charset="0"/>
              </a:rPr>
              <a:t>In GitHub, each user is an organization member that you can add to a team. You can create teams in your organization with cascading access permissions and mentions reflecting your company or group's structure. A team is a useful substructure for refining repository permissions on a more granular level and enabling communication and notification between team members.</a:t>
            </a:r>
          </a:p>
          <a:p>
            <a:pPr algn="just">
              <a:spcAft>
                <a:spcPts val="1200"/>
              </a:spcAft>
            </a:pPr>
            <a:r>
              <a:rPr lang="en-US" sz="1400" dirty="0">
                <a:latin typeface="Quattrocento Sans" panose="020B0502050000020003" pitchFamily="34" charset="0"/>
              </a:rPr>
              <a:t>Additionally, GitHub allows you to sync your teams with identity provider (IdP) groups such as Microsoft </a:t>
            </a:r>
            <a:r>
              <a:rPr lang="en-US" sz="1400" dirty="0" err="1">
                <a:latin typeface="Quattrocento Sans" panose="020B0502050000020003" pitchFamily="34" charset="0"/>
              </a:rPr>
              <a:t>Entra</a:t>
            </a:r>
            <a:r>
              <a:rPr lang="en-US" sz="1400" dirty="0">
                <a:latin typeface="Quattrocento Sans" panose="020B0502050000020003" pitchFamily="34" charset="0"/>
              </a:rPr>
              <a:t> ID. When you synchronize a GitHub team with Microsoft </a:t>
            </a:r>
            <a:r>
              <a:rPr lang="en-US" sz="1400" dirty="0" err="1">
                <a:latin typeface="Quattrocento Sans" panose="020B0502050000020003" pitchFamily="34" charset="0"/>
              </a:rPr>
              <a:t>Entra</a:t>
            </a:r>
            <a:r>
              <a:rPr lang="en-US" sz="1400" dirty="0">
                <a:latin typeface="Quattrocento Sans" panose="020B0502050000020003" pitchFamily="34" charset="0"/>
              </a:rPr>
              <a:t> ID, you can replicate changes to GitHub automatically. This sync reduces the need for manual updates and custom scripts. You can use Microsoft </a:t>
            </a:r>
            <a:r>
              <a:rPr lang="en-US" sz="1400" dirty="0" err="1">
                <a:latin typeface="Quattrocento Sans" panose="020B0502050000020003" pitchFamily="34" charset="0"/>
              </a:rPr>
              <a:t>Entra</a:t>
            </a:r>
            <a:r>
              <a:rPr lang="en-US" sz="1400" dirty="0">
                <a:latin typeface="Quattrocento Sans" panose="020B0502050000020003" pitchFamily="34" charset="0"/>
              </a:rPr>
              <a:t> ID with team synchronization to manage administrative tasks such as onboarding new members, granting new permissions, and removing member access to the organization.</a:t>
            </a:r>
          </a:p>
          <a:p>
            <a:pPr>
              <a:spcAft>
                <a:spcPts val="1200"/>
              </a:spcAft>
            </a:pPr>
            <a:endParaRPr lang="en-US" sz="1200" dirty="0">
              <a:latin typeface="Quattrocento Sans" panose="020B0502050000020003" pitchFamily="34" charset="0"/>
            </a:endParaRP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Rectangle 4">
            <a:extLst>
              <a:ext uri="{FF2B5EF4-FFF2-40B4-BE49-F238E27FC236}">
                <a16:creationId xmlns:a16="http://schemas.microsoft.com/office/drawing/2014/main" id="{4C4A998E-817A-89D2-4528-034C78B0A879}"/>
              </a:ext>
            </a:extLst>
          </p:cNvPr>
          <p:cNvSpPr/>
          <p:nvPr/>
        </p:nvSpPr>
        <p:spPr>
          <a:xfrm>
            <a:off x="5399689" y="1790276"/>
            <a:ext cx="1392622" cy="361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96280905-8AFA-444A-F6F4-F957FADE2157}"/>
              </a:ext>
            </a:extLst>
          </p:cNvPr>
          <p:cNvSpPr txBox="1">
            <a:spLocks/>
          </p:cNvSpPr>
          <p:nvPr/>
        </p:nvSpPr>
        <p:spPr>
          <a:xfrm>
            <a:off x="594899" y="700255"/>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What is GitHub administration?</a:t>
            </a:r>
          </a:p>
        </p:txBody>
      </p:sp>
      <p:sp>
        <p:nvSpPr>
          <p:cNvPr id="23" name="Text Placeholder 2">
            <a:extLst>
              <a:ext uri="{FF2B5EF4-FFF2-40B4-BE49-F238E27FC236}">
                <a16:creationId xmlns:a16="http://schemas.microsoft.com/office/drawing/2014/main" id="{4185DA03-3C09-A867-FE6A-7CC503EA47C6}"/>
              </a:ext>
            </a:extLst>
          </p:cNvPr>
          <p:cNvSpPr txBox="1">
            <a:spLocks/>
          </p:cNvSpPr>
          <p:nvPr/>
        </p:nvSpPr>
        <p:spPr>
          <a:xfrm>
            <a:off x="699830" y="1146421"/>
            <a:ext cx="108972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As a GitHub administrator, your goal is to keep everything working smoothly for your users. In this unit, you learn about the different levels in the GitHub organizational hierarchy and the administration tasks associated with each level.</a:t>
            </a:r>
          </a:p>
        </p:txBody>
      </p:sp>
      <p:pic>
        <p:nvPicPr>
          <p:cNvPr id="10" name="Graphic 9" descr="Users outline">
            <a:extLst>
              <a:ext uri="{FF2B5EF4-FFF2-40B4-BE49-F238E27FC236}">
                <a16:creationId xmlns:a16="http://schemas.microsoft.com/office/drawing/2014/main" id="{D8DD4545-2D9F-D60A-729A-E15E3EBEE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1513711"/>
            <a:ext cx="914400" cy="914400"/>
          </a:xfrm>
          <a:prstGeom prst="rect">
            <a:avLst/>
          </a:prstGeom>
        </p:spPr>
      </p:pic>
      <p:sp>
        <p:nvSpPr>
          <p:cNvPr id="12" name="TextBox 11">
            <a:extLst>
              <a:ext uri="{FF2B5EF4-FFF2-40B4-BE49-F238E27FC236}">
                <a16:creationId xmlns:a16="http://schemas.microsoft.com/office/drawing/2014/main" id="{1ABEFFC7-F292-75E0-25F7-4E3F2BEC468E}"/>
              </a:ext>
            </a:extLst>
          </p:cNvPr>
          <p:cNvSpPr txBox="1"/>
          <p:nvPr/>
        </p:nvSpPr>
        <p:spPr>
          <a:xfrm>
            <a:off x="6216392" y="2525631"/>
            <a:ext cx="5161142" cy="4093428"/>
          </a:xfrm>
          <a:prstGeom prst="rect">
            <a:avLst/>
          </a:prstGeom>
          <a:noFill/>
        </p:spPr>
        <p:txBody>
          <a:bodyPr wrap="square" rtlCol="0">
            <a:spAutoFit/>
          </a:bodyPr>
          <a:lstStyle/>
          <a:p>
            <a:r>
              <a:rPr lang="en-US" sz="1400" b="1" dirty="0">
                <a:latin typeface="Quattrocento Sans" panose="020B0502050000020003" pitchFamily="34" charset="0"/>
              </a:rPr>
              <a:t>Members of a team with team </a:t>
            </a:r>
            <a:r>
              <a:rPr lang="en-US" sz="1400" b="1" i="1" dirty="0">
                <a:latin typeface="Quattrocento Sans" panose="020B0502050000020003" pitchFamily="34" charset="0"/>
              </a:rPr>
              <a:t>maintainer </a:t>
            </a:r>
            <a:r>
              <a:rPr lang="en-US" sz="1400" b="1" dirty="0">
                <a:latin typeface="Quattrocento Sans" panose="020B0502050000020003" pitchFamily="34" charset="0"/>
              </a:rPr>
              <a:t>or repository </a:t>
            </a:r>
            <a:r>
              <a:rPr lang="en-US" sz="1400" b="1" i="1" dirty="0">
                <a:latin typeface="Quattrocento Sans" panose="020B0502050000020003" pitchFamily="34" charset="0"/>
              </a:rPr>
              <a:t>admin</a:t>
            </a:r>
            <a:r>
              <a:rPr lang="en-US" sz="1400" b="1" dirty="0">
                <a:latin typeface="Quattrocento Sans" panose="020B0502050000020003" pitchFamily="34" charset="0"/>
              </a:rPr>
              <a:t> permissions can:</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Create a new team and select or change the parent team.</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Delete or rename a team.</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Add or remove organization members from a team, or synchronize a GitHub team's membership with an IdP group.</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Add or remove outside collaborators (people who aren't explicitly members of your organization, such as consultants or temporary employees) from team repositories.</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Enable or disable team discussions on the team's page.</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Change the visibility of the team within the organization.</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Manage automatic code review assignment for pull requests, utilizing GitHub's review assignment routing algorithm.</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Schedule reminders.</a:t>
            </a:r>
          </a:p>
          <a:p>
            <a:pPr marL="285750" indent="-285750">
              <a:spcAft>
                <a:spcPts val="600"/>
              </a:spcAft>
              <a:buFont typeface="Arial" panose="020B0604020202020204" pitchFamily="34" charset="0"/>
              <a:buChar char="•"/>
            </a:pPr>
            <a:r>
              <a:rPr lang="en-US" sz="1400" dirty="0">
                <a:latin typeface="Quattrocento Sans" panose="020B0502050000020003" pitchFamily="34" charset="0"/>
              </a:rPr>
              <a:t>Set the team profile picture.</a:t>
            </a:r>
            <a:endParaRPr lang="en-US" sz="1200" dirty="0">
              <a:latin typeface="Quattrocento Sans" panose="020B0502050000020003" pitchFamily="34" charset="0"/>
            </a:endParaRPr>
          </a:p>
        </p:txBody>
      </p:sp>
    </p:spTree>
    <p:extLst>
      <p:ext uri="{BB962C8B-B14F-4D97-AF65-F5344CB8AC3E}">
        <p14:creationId xmlns:p14="http://schemas.microsoft.com/office/powerpoint/2010/main" val="42107427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2" y="389165"/>
            <a:ext cx="8193024" cy="492443"/>
          </a:xfrm>
        </p:spPr>
        <p:txBody>
          <a:bodyPr>
            <a:normAutofit fontScale="90000"/>
          </a:bodyPr>
          <a:lstStyle/>
          <a:p>
            <a:r>
              <a:rPr lang="en-US" sz="3200" dirty="0">
                <a:latin typeface="Quattrocento Sans" panose="020B0502050000020003" pitchFamily="34" charset="0"/>
              </a:rPr>
              <a:t>Summary</a:t>
            </a:r>
          </a:p>
        </p:txBody>
      </p:sp>
      <p:sp>
        <p:nvSpPr>
          <p:cNvPr id="4" name="TextBox 3">
            <a:extLst>
              <a:ext uri="{FF2B5EF4-FFF2-40B4-BE49-F238E27FC236}">
                <a16:creationId xmlns:a16="http://schemas.microsoft.com/office/drawing/2014/main" id="{BB00F4D9-3179-D4C3-EA1A-93759907D20F}"/>
              </a:ext>
            </a:extLst>
          </p:cNvPr>
          <p:cNvSpPr txBox="1"/>
          <p:nvPr/>
        </p:nvSpPr>
        <p:spPr>
          <a:xfrm>
            <a:off x="579438" y="2852925"/>
            <a:ext cx="5568754" cy="1015663"/>
          </a:xfrm>
          <a:prstGeom prst="rect">
            <a:avLst/>
          </a:prstGeom>
          <a:noFill/>
        </p:spPr>
        <p:txBody>
          <a:bodyPr wrap="square">
            <a:spAutoFit/>
          </a:bodyPr>
          <a:lstStyle/>
          <a:p>
            <a:pPr algn="l"/>
            <a:r>
              <a:rPr lang="en-US" sz="2000" b="1" i="0" dirty="0">
                <a:solidFill>
                  <a:srgbClr val="161616"/>
                </a:solidFill>
                <a:effectLst/>
                <a:latin typeface="Quattrocento Sans" panose="020B0502050000020003" pitchFamily="34" charset="0"/>
              </a:rPr>
              <a:t>Learn more</a:t>
            </a:r>
          </a:p>
          <a:p>
            <a:pPr algn="l"/>
            <a:r>
              <a:rPr lang="en-US" sz="2000" b="0" i="0" dirty="0">
                <a:solidFill>
                  <a:srgbClr val="161616"/>
                </a:solidFill>
                <a:effectLst/>
                <a:latin typeface="Quattrocento Sans" panose="020B0502050000020003" pitchFamily="34" charset="0"/>
              </a:rPr>
              <a:t>Here are some links to more information on the topics we discussed in this module.</a:t>
            </a:r>
          </a:p>
        </p:txBody>
      </p:sp>
      <p:sp>
        <p:nvSpPr>
          <p:cNvPr id="3" name="TextBox 2">
            <a:extLst>
              <a:ext uri="{FF2B5EF4-FFF2-40B4-BE49-F238E27FC236}">
                <a16:creationId xmlns:a16="http://schemas.microsoft.com/office/drawing/2014/main" id="{0E530E54-35F6-015B-2DB1-C388AC6F72E2}"/>
              </a:ext>
            </a:extLst>
          </p:cNvPr>
          <p:cNvSpPr txBox="1"/>
          <p:nvPr/>
        </p:nvSpPr>
        <p:spPr>
          <a:xfrm>
            <a:off x="588262" y="913933"/>
            <a:ext cx="9973076" cy="1938992"/>
          </a:xfrm>
          <a:prstGeom prst="rect">
            <a:avLst/>
          </a:prstGeom>
          <a:noFill/>
        </p:spPr>
        <p:txBody>
          <a:bodyPr wrap="square">
            <a:spAutoFit/>
          </a:bodyPr>
          <a:lstStyle/>
          <a:p>
            <a:pPr algn="l">
              <a:spcAft>
                <a:spcPts val="600"/>
              </a:spcAft>
            </a:pPr>
            <a:r>
              <a:rPr lang="en-US" sz="2000" b="0" i="0" dirty="0">
                <a:solidFill>
                  <a:srgbClr val="161616"/>
                </a:solidFill>
                <a:effectLst/>
                <a:latin typeface="Quattrocento Sans" panose="020B0502050000020003" pitchFamily="34" charset="0"/>
              </a:rPr>
              <a:t>In this module, you</a:t>
            </a:r>
            <a:r>
              <a:rPr lang="en-US" sz="2000" dirty="0">
                <a:solidFill>
                  <a:srgbClr val="161616"/>
                </a:solidFill>
                <a:latin typeface="Quattrocento Sans" panose="020B0502050000020003" pitchFamily="34" charset="0"/>
              </a:rPr>
              <a:t> built a clear mental model of the GitHub administrator’s role—how to protect code and content while empowering teams to collaborate effectively. You saw how administrators can choose and enforce authentication methods, from personal tokens and SSH keys to SAML SSO and LDAP, and mandate two-factor authentication for added security. You learned to design cascading permissions at the team, organization, and enterprise levels, mapping real-world structures onto GitHub’s hierarchy. </a:t>
            </a:r>
            <a:endParaRPr lang="en-US" b="0"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96990959-42CE-847B-5D1A-63970468F3A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Box 4">
            <a:extLst>
              <a:ext uri="{FF2B5EF4-FFF2-40B4-BE49-F238E27FC236}">
                <a16:creationId xmlns:a16="http://schemas.microsoft.com/office/drawing/2014/main" id="{FDC4039A-6521-080A-0E2E-7CB81C08CCA3}"/>
              </a:ext>
            </a:extLst>
          </p:cNvPr>
          <p:cNvSpPr txBox="1"/>
          <p:nvPr/>
        </p:nvSpPr>
        <p:spPr>
          <a:xfrm>
            <a:off x="631631" y="3881981"/>
            <a:ext cx="3198248" cy="2123658"/>
          </a:xfrm>
          <a:prstGeom prst="rect">
            <a:avLst/>
          </a:prstGeom>
          <a:noFill/>
        </p:spPr>
        <p:txBody>
          <a:bodyPr wrap="square" numCol="1">
            <a:spAutoFit/>
          </a:bodyPr>
          <a:lstStyle/>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Organizations</a:t>
            </a:r>
            <a:endParaRPr lang="en-US" sz="1400" b="0" i="0" dirty="0">
              <a:solidFill>
                <a:srgbClr val="00B0F0"/>
              </a:solidFill>
              <a:effectLst/>
              <a:latin typeface="Segoe UI" panose="020B05020402040202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Managing team synchronization for your organization</a:t>
            </a:r>
            <a:endParaRPr lang="en-US" sz="1400" b="0" i="0" dirty="0">
              <a:solidFill>
                <a:srgbClr val="00B0F0"/>
              </a:solidFill>
              <a:effectLst/>
              <a:latin typeface="Segoe UI" panose="020B05020402040202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Managing your personal access tokens</a:t>
            </a:r>
            <a:endParaRPr lang="en-US" sz="1400" b="0" i="0" dirty="0">
              <a:solidFill>
                <a:srgbClr val="00B0F0"/>
              </a:solidFill>
              <a:effectLst/>
              <a:latin typeface="Segoe UI" panose="020B0502040204020203" pitchFamily="34" charset="0"/>
            </a:endParaRPr>
          </a:p>
          <a:p>
            <a:pPr marL="285750" indent="-285750" algn="l">
              <a:spcAft>
                <a:spcPts val="600"/>
              </a:spcAft>
              <a:buFont typeface="Arial" panose="020B0604020202020204" pitchFamily="34" charset="0"/>
              <a:buChar char="•"/>
            </a:pPr>
            <a:r>
              <a:rPr lang="en-US" sz="1400" b="0" i="0" u="sng" dirty="0">
                <a:solidFill>
                  <a:srgbClr val="00B0F0"/>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Generating a new SSH key and adding it to the ssh-agent</a:t>
            </a:r>
            <a:endParaRPr lang="en-US" sz="1400" b="0" i="0" u="sng" dirty="0">
              <a:solidFill>
                <a:srgbClr val="00B0F0"/>
              </a:solidFill>
              <a:effectLst/>
              <a:latin typeface="Segoe UI" panose="020B0502040204020203" pitchFamily="34" charset="0"/>
            </a:endParaRPr>
          </a:p>
          <a:p>
            <a:pPr marL="285750" indent="-285750">
              <a:spcAft>
                <a:spcPts val="600"/>
              </a:spcAft>
              <a:buFont typeface="Arial" panose="020B0604020202020204" pitchFamily="34" charset="0"/>
              <a:buChar char="•"/>
            </a:pPr>
            <a:r>
              <a:rPr lang="en-US" sz="1400" b="0" i="0" u="sng" dirty="0">
                <a:solidFill>
                  <a:srgbClr val="00B0F0"/>
                </a:solidFill>
                <a:effectLst/>
                <a:latin typeface="Quattrocento Sans" panose="020B0502050000020003" pitchFamily="34" charset="0"/>
                <a:hlinkClick r:id="rId7">
                  <a:extLst>
                    <a:ext uri="{A12FA001-AC4F-418D-AE19-62706E023703}">
                      <ahyp:hlinkClr xmlns:ahyp="http://schemas.microsoft.com/office/drawing/2018/hyperlinkcolor" val="tx"/>
                    </a:ext>
                  </a:extLst>
                </a:hlinkClick>
              </a:rPr>
              <a:t>Deploy keys</a:t>
            </a:r>
            <a:endParaRPr lang="en-US" sz="1400" b="0" i="0" dirty="0">
              <a:solidFill>
                <a:srgbClr val="00B0F0"/>
              </a:solidFill>
              <a:effectLst/>
              <a:latin typeface="Quattrocento Sans" panose="020B0502050000020003" pitchFamily="34" charset="0"/>
            </a:endParaRPr>
          </a:p>
        </p:txBody>
      </p:sp>
      <p:sp>
        <p:nvSpPr>
          <p:cNvPr id="8" name="TextBox 7">
            <a:extLst>
              <a:ext uri="{FF2B5EF4-FFF2-40B4-BE49-F238E27FC236}">
                <a16:creationId xmlns:a16="http://schemas.microsoft.com/office/drawing/2014/main" id="{AAD5DA94-67FF-0A62-A299-C7D1C109B982}"/>
              </a:ext>
            </a:extLst>
          </p:cNvPr>
          <p:cNvSpPr txBox="1"/>
          <p:nvPr/>
        </p:nvSpPr>
        <p:spPr>
          <a:xfrm>
            <a:off x="3829879" y="3881981"/>
            <a:ext cx="4406348" cy="2123658"/>
          </a:xfrm>
          <a:prstGeom prst="rect">
            <a:avLst/>
          </a:prstGeom>
          <a:noFill/>
        </p:spPr>
        <p:txBody>
          <a:bodyPr wrap="square" numCol="1">
            <a:spAutoFit/>
          </a:bodyPr>
          <a:lstStyle/>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8">
                  <a:extLst>
                    <a:ext uri="{A12FA001-AC4F-418D-AE19-62706E023703}">
                      <ahyp:hlinkClr xmlns:ahyp="http://schemas.microsoft.com/office/drawing/2018/hyperlinkcolor" val="tx"/>
                    </a:ext>
                  </a:extLst>
                </a:hlinkClick>
              </a:rPr>
              <a:t>Requiring two-factor authentication in your organization</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9">
                  <a:extLst>
                    <a:ext uri="{A12FA001-AC4F-418D-AE19-62706E023703}">
                      <ahyp:hlinkClr xmlns:ahyp="http://schemas.microsoft.com/office/drawing/2018/hyperlinkcolor" val="tx"/>
                    </a:ext>
                  </a:extLst>
                </a:hlinkClick>
              </a:rPr>
              <a:t>Enforcing policies for security settings in your enterprise</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0">
                  <a:extLst>
                    <a:ext uri="{A12FA001-AC4F-418D-AE19-62706E023703}">
                      <ahyp:hlinkClr xmlns:ahyp="http://schemas.microsoft.com/office/drawing/2018/hyperlinkcolor" val="tx"/>
                    </a:ext>
                  </a:extLst>
                </a:hlinkClick>
              </a:rPr>
              <a:t>About identity and access management with SAML single sign-on</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1">
                  <a:extLst>
                    <a:ext uri="{A12FA001-AC4F-418D-AE19-62706E023703}">
                      <ahyp:hlinkClr xmlns:ahyp="http://schemas.microsoft.com/office/drawing/2018/hyperlinkcolor" val="tx"/>
                    </a:ext>
                  </a:extLst>
                </a:hlinkClick>
              </a:rPr>
              <a:t>Using LDAP</a:t>
            </a:r>
            <a:endParaRPr lang="en-US" sz="1400" b="0" i="0" u="none" strike="noStrike"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sng" dirty="0">
                <a:solidFill>
                  <a:srgbClr val="00B0F0"/>
                </a:solidFill>
                <a:effectLst/>
                <a:latin typeface="Quattrocento Sans" panose="020B0502050000020003" pitchFamily="34" charset="0"/>
                <a:hlinkClick r:id="rId12">
                  <a:extLst>
                    <a:ext uri="{A12FA001-AC4F-418D-AE19-62706E023703}">
                      <ahyp:hlinkClr xmlns:ahyp="http://schemas.microsoft.com/office/drawing/2018/hyperlinkcolor" val="tx"/>
                    </a:ext>
                  </a:extLst>
                </a:hlinkClick>
              </a:rPr>
              <a:t>Repository roles for an organization</a:t>
            </a:r>
            <a:endParaRPr lang="en-US" sz="1400" b="0" i="0" dirty="0">
              <a:solidFill>
                <a:srgbClr val="00B0F0"/>
              </a:solidFill>
              <a:effectLst/>
              <a:latin typeface="Quattrocento Sans" panose="020B0502050000020003" pitchFamily="34" charset="0"/>
            </a:endParaRPr>
          </a:p>
        </p:txBody>
      </p:sp>
      <p:sp>
        <p:nvSpPr>
          <p:cNvPr id="9" name="TextBox 8">
            <a:extLst>
              <a:ext uri="{FF2B5EF4-FFF2-40B4-BE49-F238E27FC236}">
                <a16:creationId xmlns:a16="http://schemas.microsoft.com/office/drawing/2014/main" id="{E31D6F68-7BDF-D410-046E-7B6369184DCB}"/>
              </a:ext>
            </a:extLst>
          </p:cNvPr>
          <p:cNvSpPr txBox="1"/>
          <p:nvPr/>
        </p:nvSpPr>
        <p:spPr>
          <a:xfrm>
            <a:off x="8236227" y="3429000"/>
            <a:ext cx="3250441" cy="2631490"/>
          </a:xfrm>
          <a:prstGeom prst="rect">
            <a:avLst/>
          </a:prstGeom>
          <a:noFill/>
        </p:spPr>
        <p:txBody>
          <a:bodyPr wrap="square" numCol="1">
            <a:spAutoFit/>
          </a:bodyPr>
          <a:lstStyle/>
          <a:p>
            <a:pPr marL="285750" indent="-285750">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3">
                  <a:extLst>
                    <a:ext uri="{A12FA001-AC4F-418D-AE19-62706E023703}">
                      <ahyp:hlinkClr xmlns:ahyp="http://schemas.microsoft.com/office/drawing/2018/hyperlinkcolor" val="tx"/>
                    </a:ext>
                  </a:extLst>
                </a:hlinkClick>
              </a:rPr>
              <a:t>Managing teams and people with access to your repository</a:t>
            </a:r>
            <a:endParaRPr lang="en-US" sz="1400" b="0" i="0" u="none" strike="noStrike" dirty="0">
              <a:solidFill>
                <a:srgbClr val="00B0F0"/>
              </a:solidFill>
              <a:effectLst/>
              <a:latin typeface="Quattrocento Sans" panose="020B0502050000020003" pitchFamily="34" charset="0"/>
              <a:hlinkClick r:id="rId14">
                <a:extLst>
                  <a:ext uri="{A12FA001-AC4F-418D-AE19-62706E023703}">
                    <ahyp:hlinkClr xmlns:ahyp="http://schemas.microsoft.com/office/drawing/2018/hyperlinkcolor" val="tx"/>
                  </a:ext>
                </a:extLst>
              </a:hlinkClick>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4">
                  <a:extLst>
                    <a:ext uri="{A12FA001-AC4F-418D-AE19-62706E023703}">
                      <ahyp:hlinkClr xmlns:ahyp="http://schemas.microsoft.com/office/drawing/2018/hyperlinkcolor" val="tx"/>
                    </a:ext>
                  </a:extLst>
                </a:hlinkClick>
              </a:rPr>
              <a:t>Assigning the team maintainer role to a team member</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5">
                  <a:extLst>
                    <a:ext uri="{A12FA001-AC4F-418D-AE19-62706E023703}">
                      <ahyp:hlinkClr xmlns:ahyp="http://schemas.microsoft.com/office/drawing/2018/hyperlinkcolor" val="tx"/>
                    </a:ext>
                  </a:extLst>
                </a:hlinkClick>
              </a:rPr>
              <a:t>Roles in an organization</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6">
                  <a:extLst>
                    <a:ext uri="{A12FA001-AC4F-418D-AE19-62706E023703}">
                      <ahyp:hlinkClr xmlns:ahyp="http://schemas.microsoft.com/office/drawing/2018/hyperlinkcolor" val="tx"/>
                    </a:ext>
                  </a:extLst>
                </a:hlinkClick>
              </a:rPr>
              <a:t>Setting base permissions for an organization</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7">
                  <a:extLst>
                    <a:ext uri="{A12FA001-AC4F-418D-AE19-62706E023703}">
                      <ahyp:hlinkClr xmlns:ahyp="http://schemas.microsoft.com/office/drawing/2018/hyperlinkcolor" val="tx"/>
                    </a:ext>
                  </a:extLst>
                </a:hlinkClick>
              </a:rPr>
              <a:t>Roles in an enterprise</a:t>
            </a:r>
            <a:endParaRPr lang="en-US" sz="14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8">
                  <a:extLst>
                    <a:ext uri="{A12FA001-AC4F-418D-AE19-62706E023703}">
                      <ahyp:hlinkClr xmlns:ahyp="http://schemas.microsoft.com/office/drawing/2018/hyperlinkcolor" val="tx"/>
                    </a:ext>
                  </a:extLst>
                </a:hlinkClick>
              </a:rPr>
              <a:t>Enforcing repository management policies in your enterprise</a:t>
            </a:r>
            <a:endParaRPr lang="en-US" sz="1400" b="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80943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Best Practices for team-level administration</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3564433865"/>
              </p:ext>
            </p:extLst>
          </p:nvPr>
        </p:nvGraphicFramePr>
        <p:xfrm>
          <a:off x="588260" y="2192198"/>
          <a:ext cx="10956375" cy="3984791"/>
        </p:xfrm>
        <a:graphic>
          <a:graphicData uri="http://schemas.openxmlformats.org/drawingml/2006/table">
            <a:tbl>
              <a:tblPr firstRow="1" bandRow="1">
                <a:tableStyleId>{073A0DAA-6AF3-43AB-8588-CEC1D06C72B9}</a:tableStyleId>
              </a:tblPr>
              <a:tblGrid>
                <a:gridCol w="1302331">
                  <a:extLst>
                    <a:ext uri="{9D8B030D-6E8A-4147-A177-3AD203B41FA5}">
                      <a16:colId xmlns:a16="http://schemas.microsoft.com/office/drawing/2014/main" val="1608846247"/>
                    </a:ext>
                  </a:extLst>
                </a:gridCol>
                <a:gridCol w="9654044">
                  <a:extLst>
                    <a:ext uri="{9D8B030D-6E8A-4147-A177-3AD203B41FA5}">
                      <a16:colId xmlns:a16="http://schemas.microsoft.com/office/drawing/2014/main" val="673293402"/>
                    </a:ext>
                  </a:extLst>
                </a:gridCol>
              </a:tblGrid>
              <a:tr h="928325">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tx1"/>
                          </a:solidFill>
                          <a:effectLst/>
                          <a:latin typeface="Quattrocento Sans" panose="020B0502050000020003" pitchFamily="34" charset="0"/>
                          <a:ea typeface="+mn-ea"/>
                          <a:cs typeface="+mn-cs"/>
                        </a:rPr>
                        <a:t>Create nested teams </a:t>
                      </a:r>
                      <a:r>
                        <a:rPr lang="en-US" sz="1800" b="0" i="0" kern="1200" dirty="0">
                          <a:solidFill>
                            <a:schemeClr val="tx1"/>
                          </a:solidFill>
                          <a:effectLst/>
                          <a:latin typeface="Quattrocento Sans" panose="020B0502050000020003" pitchFamily="34" charset="0"/>
                          <a:ea typeface="+mn-ea"/>
                          <a:cs typeface="+mn-cs"/>
                        </a:rPr>
                        <a:t>to reflect your group or company's hierarchy within your GitHub organization.</a:t>
                      </a: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1055313">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dk1"/>
                          </a:solidFill>
                          <a:effectLst/>
                          <a:latin typeface="Quattrocento Sans" panose="020B0502050000020003" pitchFamily="34" charset="0"/>
                          <a:ea typeface="+mn-ea"/>
                          <a:cs typeface="+mn-cs"/>
                        </a:rPr>
                        <a:t>Help streamline PR review processes </a:t>
                      </a:r>
                      <a:r>
                        <a:rPr lang="en-US" sz="1800" b="0" i="0" kern="1200" dirty="0">
                          <a:solidFill>
                            <a:schemeClr val="dk1"/>
                          </a:solidFill>
                          <a:effectLst/>
                          <a:latin typeface="Quattrocento Sans" panose="020B0502050000020003" pitchFamily="34" charset="0"/>
                          <a:ea typeface="+mn-ea"/>
                          <a:cs typeface="+mn-cs"/>
                        </a:rPr>
                        <a:t>by creating teams based on interests or specific technology (JavaScript, data science, etc.). Individuals can choose to join these teams according to their interests or skills.</a:t>
                      </a: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852308"/>
                  </a:ext>
                </a:extLst>
              </a:tr>
              <a:tr h="2001153">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dk1"/>
                          </a:solidFill>
                          <a:effectLst/>
                          <a:latin typeface="Quattrocento Sans" panose="020B0502050000020003" pitchFamily="34" charset="0"/>
                          <a:ea typeface="+mn-ea"/>
                          <a:cs typeface="+mn-cs"/>
                        </a:rPr>
                        <a:t>Enable team synchronization</a:t>
                      </a:r>
                      <a:r>
                        <a:rPr lang="en-US" sz="1800" b="0" i="0" kern="1200" dirty="0">
                          <a:solidFill>
                            <a:schemeClr val="dk1"/>
                          </a:solidFill>
                          <a:effectLst/>
                          <a:latin typeface="Quattrocento Sans" panose="020B0502050000020003" pitchFamily="34" charset="0"/>
                          <a:ea typeface="+mn-ea"/>
                          <a:cs typeface="+mn-cs"/>
                        </a:rPr>
                        <a:t> between your IdP and GitHub to allow organization owners and team maintainers to connect teams in your organization with IdP groups. When you synchronize a GitHub team with an IdP group, you can replicate changes to GitHub automatically, reducing the need for manual updates and custom scripts. You can use an IdP with team synchronization to manage administrative tasks such as onboarding new members, granting new permissions, and removing member access to the organization.</a:t>
                      </a: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981045"/>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311" y="2341529"/>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775" y="3316749"/>
            <a:ext cx="514350" cy="514350"/>
          </a:xfrm>
          <a:prstGeom prst="rect">
            <a:avLst/>
          </a:prstGeom>
        </p:spPr>
      </p:pic>
      <p:pic>
        <p:nvPicPr>
          <p:cNvPr id="7" name="Graphic 6" descr="Badge Tick1 with solid fill">
            <a:extLst>
              <a:ext uri="{FF2B5EF4-FFF2-40B4-BE49-F238E27FC236}">
                <a16:creationId xmlns:a16="http://schemas.microsoft.com/office/drawing/2014/main" id="{2FD1EA22-D65B-B48D-53A9-DB35C080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775" y="4390279"/>
            <a:ext cx="514350" cy="514350"/>
          </a:xfrm>
          <a:prstGeom prst="rect">
            <a:avLst/>
          </a:prstGeom>
        </p:spPr>
      </p:pic>
      <p:sp>
        <p:nvSpPr>
          <p:cNvPr id="12" name="Footer Placeholder 11">
            <a:extLst>
              <a:ext uri="{FF2B5EF4-FFF2-40B4-BE49-F238E27FC236}">
                <a16:creationId xmlns:a16="http://schemas.microsoft.com/office/drawing/2014/main" id="{8E0112C9-C70E-B459-F054-5738CE0C82B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 Placeholder 2">
            <a:extLst>
              <a:ext uri="{FF2B5EF4-FFF2-40B4-BE49-F238E27FC236}">
                <a16:creationId xmlns:a16="http://schemas.microsoft.com/office/drawing/2014/main" id="{E0F7AC19-5828-E635-775C-74C136CD7F08}"/>
              </a:ext>
            </a:extLst>
          </p:cNvPr>
          <p:cNvSpPr txBox="1">
            <a:spLocks/>
          </p:cNvSpPr>
          <p:nvPr/>
        </p:nvSpPr>
        <p:spPr>
          <a:xfrm>
            <a:off x="698983" y="1173945"/>
            <a:ext cx="108972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Creating teams in your organization enables greater flexibility for collaboration and can make it easier to separate repositories and permissions. The following are some best practices for setting up teams on GitHub:</a:t>
            </a:r>
          </a:p>
        </p:txBody>
      </p:sp>
    </p:spTree>
    <p:extLst>
      <p:ext uri="{BB962C8B-B14F-4D97-AF65-F5344CB8AC3E}">
        <p14:creationId xmlns:p14="http://schemas.microsoft.com/office/powerpoint/2010/main" val="8741791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594896" y="2343012"/>
            <a:ext cx="10897271" cy="404666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TextBox 21">
            <a:extLst>
              <a:ext uri="{FF2B5EF4-FFF2-40B4-BE49-F238E27FC236}">
                <a16:creationId xmlns:a16="http://schemas.microsoft.com/office/drawing/2014/main" id="{3CBF1FDF-30E7-EC50-1156-01421A91ED18}"/>
              </a:ext>
            </a:extLst>
          </p:cNvPr>
          <p:cNvSpPr txBox="1"/>
          <p:nvPr/>
        </p:nvSpPr>
        <p:spPr>
          <a:xfrm>
            <a:off x="699830" y="2519421"/>
            <a:ext cx="5396170" cy="3724096"/>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Administration at organization level</a:t>
            </a:r>
          </a:p>
          <a:p>
            <a:r>
              <a:rPr lang="en-US" sz="1400" dirty="0">
                <a:latin typeface="Quattrocento Sans" panose="020B0502050000020003" pitchFamily="34" charset="0"/>
              </a:rPr>
              <a:t>Members of an organization with the owner permission can perform a wide range of activities at the organization level including:</a:t>
            </a:r>
          </a:p>
          <a:p>
            <a:pPr marL="285750" indent="-285750">
              <a:buFont typeface="Arial" panose="020B0604020202020204" pitchFamily="34" charset="0"/>
              <a:buChar char="•"/>
            </a:pPr>
            <a:r>
              <a:rPr lang="en-US" sz="1400" dirty="0">
                <a:latin typeface="Quattrocento Sans" panose="020B0502050000020003" pitchFamily="34" charset="0"/>
              </a:rPr>
              <a:t>Invite users to join the organization, and remove members from the organization.</a:t>
            </a:r>
          </a:p>
          <a:p>
            <a:pPr marL="285750" indent="-285750">
              <a:buFont typeface="Arial" panose="020B0604020202020204" pitchFamily="34" charset="0"/>
              <a:buChar char="•"/>
            </a:pPr>
            <a:r>
              <a:rPr lang="en-US" sz="1400" dirty="0">
                <a:latin typeface="Quattrocento Sans" panose="020B0502050000020003" pitchFamily="34" charset="0"/>
              </a:rPr>
              <a:t>Organize users into a team, and grant team maintainer permissions to organization members.</a:t>
            </a:r>
          </a:p>
          <a:p>
            <a:pPr marL="285750" indent="-285750">
              <a:buFont typeface="Arial" panose="020B0604020202020204" pitchFamily="34" charset="0"/>
              <a:buChar char="•"/>
            </a:pPr>
            <a:r>
              <a:rPr lang="en-US" sz="1400" dirty="0">
                <a:latin typeface="Quattrocento Sans" panose="020B0502050000020003" pitchFamily="34" charset="0"/>
              </a:rPr>
              <a:t>Add/remove outside collaborators (people who aren't explicitly members of your organization, such as consultants or temporary employees) to organizational repositories.</a:t>
            </a:r>
          </a:p>
          <a:p>
            <a:pPr marL="285750" indent="-285750">
              <a:buFont typeface="Arial" panose="020B0604020202020204" pitchFamily="34" charset="0"/>
              <a:buChar char="•"/>
            </a:pPr>
            <a:r>
              <a:rPr lang="en-US" sz="1400" dirty="0">
                <a:latin typeface="Quattrocento Sans" panose="020B0502050000020003" pitchFamily="34" charset="0"/>
              </a:rPr>
              <a:t>Grant repository permission levels to members, and set the base (default) permission level for a given repository.</a:t>
            </a:r>
          </a:p>
          <a:p>
            <a:pPr marL="285750" indent="-285750">
              <a:buFont typeface="Arial" panose="020B0604020202020204" pitchFamily="34" charset="0"/>
              <a:buChar char="•"/>
            </a:pPr>
            <a:r>
              <a:rPr lang="en-US" sz="1400" dirty="0">
                <a:latin typeface="Quattrocento Sans" panose="020B0502050000020003" pitchFamily="34" charset="0"/>
              </a:rPr>
              <a:t>Set up organization security.</a:t>
            </a:r>
          </a:p>
          <a:p>
            <a:pPr marL="285750" indent="-285750">
              <a:buFont typeface="Arial" panose="020B0604020202020204" pitchFamily="34" charset="0"/>
              <a:buChar char="•"/>
            </a:pPr>
            <a:r>
              <a:rPr lang="en-US" sz="1400" dirty="0">
                <a:latin typeface="Quattrocento Sans" panose="020B0502050000020003" pitchFamily="34" charset="0"/>
              </a:rPr>
              <a:t>Set up billing or assign a billing manager for the organization.</a:t>
            </a:r>
          </a:p>
          <a:p>
            <a:pPr marL="285750" indent="-285750">
              <a:buFont typeface="Arial" panose="020B0604020202020204" pitchFamily="34" charset="0"/>
              <a:buChar char="•"/>
            </a:pPr>
            <a:r>
              <a:rPr lang="en-US" sz="1400" dirty="0">
                <a:latin typeface="Quattrocento Sans" panose="020B0502050000020003" pitchFamily="34" charset="0"/>
              </a:rPr>
              <a:t>Extract various types of information about repositories via the use of custom scripts.</a:t>
            </a: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5" name="Rectangle 4">
            <a:extLst>
              <a:ext uri="{FF2B5EF4-FFF2-40B4-BE49-F238E27FC236}">
                <a16:creationId xmlns:a16="http://schemas.microsoft.com/office/drawing/2014/main" id="{4C4A998E-817A-89D2-4528-034C78B0A879}"/>
              </a:ext>
            </a:extLst>
          </p:cNvPr>
          <p:cNvSpPr/>
          <p:nvPr/>
        </p:nvSpPr>
        <p:spPr>
          <a:xfrm>
            <a:off x="5399689" y="1790276"/>
            <a:ext cx="1392622" cy="361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96280905-8AFA-444A-F6F4-F957FADE2157}"/>
              </a:ext>
            </a:extLst>
          </p:cNvPr>
          <p:cNvSpPr txBox="1">
            <a:spLocks/>
          </p:cNvSpPr>
          <p:nvPr/>
        </p:nvSpPr>
        <p:spPr>
          <a:xfrm>
            <a:off x="594899" y="700255"/>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What is GitHub administration? (continued)</a:t>
            </a:r>
          </a:p>
        </p:txBody>
      </p:sp>
      <p:sp>
        <p:nvSpPr>
          <p:cNvPr id="23" name="Text Placeholder 2">
            <a:extLst>
              <a:ext uri="{FF2B5EF4-FFF2-40B4-BE49-F238E27FC236}">
                <a16:creationId xmlns:a16="http://schemas.microsoft.com/office/drawing/2014/main" id="{4185DA03-3C09-A867-FE6A-7CC503EA47C6}"/>
              </a:ext>
            </a:extLst>
          </p:cNvPr>
          <p:cNvSpPr txBox="1">
            <a:spLocks/>
          </p:cNvSpPr>
          <p:nvPr/>
        </p:nvSpPr>
        <p:spPr>
          <a:xfrm>
            <a:off x="699830" y="1146421"/>
            <a:ext cx="108972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In GitHub, organizations are shared spaces enabling users to collaborate across many projects at once. Owners and administrators can manage member access to the organization's data and repositories with sophisticated security and administrative features.</a:t>
            </a:r>
          </a:p>
        </p:txBody>
      </p:sp>
      <p:sp>
        <p:nvSpPr>
          <p:cNvPr id="12" name="TextBox 11">
            <a:extLst>
              <a:ext uri="{FF2B5EF4-FFF2-40B4-BE49-F238E27FC236}">
                <a16:creationId xmlns:a16="http://schemas.microsoft.com/office/drawing/2014/main" id="{1ABEFFC7-F292-75E0-25F7-4E3F2BEC468E}"/>
              </a:ext>
            </a:extLst>
          </p:cNvPr>
          <p:cNvSpPr txBox="1"/>
          <p:nvPr/>
        </p:nvSpPr>
        <p:spPr>
          <a:xfrm>
            <a:off x="6213512" y="2519421"/>
            <a:ext cx="5161142"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Quattrocento Sans" panose="020B0502050000020003" pitchFamily="34" charset="0"/>
              </a:rPr>
              <a:t>Apply organization-wide changes such as migrations via the use of custom scripts.</a:t>
            </a:r>
            <a:endParaRPr lang="en-US" sz="1400" b="1" dirty="0">
              <a:latin typeface="Quattrocento Sans" panose="020B0502050000020003" pitchFamily="34" charset="0"/>
            </a:endParaRPr>
          </a:p>
          <a:p>
            <a:endParaRPr lang="en-US" sz="1400" b="1" dirty="0">
              <a:latin typeface="Quattrocento Sans" panose="020B0502050000020003" pitchFamily="34" charset="0"/>
            </a:endParaRPr>
          </a:p>
          <a:p>
            <a:r>
              <a:rPr lang="en-US" sz="1400" b="1" dirty="0">
                <a:latin typeface="Quattrocento Sans" panose="020B0502050000020003" pitchFamily="34" charset="0"/>
              </a:rPr>
              <a:t>We recommend setting up only one organization for your users and repositories. If specific constraints in your company require you to create multiple organizations, you should be aware of the following points:</a:t>
            </a:r>
          </a:p>
          <a:p>
            <a:endParaRPr lang="en-US" sz="1400" b="1" dirty="0">
              <a:latin typeface="Quattrocento Sans" panose="020B0502050000020003" pitchFamily="34" charset="0"/>
            </a:endParaRPr>
          </a:p>
          <a:p>
            <a:pPr marL="285750" indent="-285750">
              <a:buFont typeface="Arial" panose="020B0604020202020204" pitchFamily="34" charset="0"/>
              <a:buChar char="•"/>
            </a:pPr>
            <a:r>
              <a:rPr lang="en-US" sz="1400" dirty="0">
                <a:latin typeface="Quattrocento Sans" panose="020B0502050000020003" pitchFamily="34" charset="0"/>
              </a:rPr>
              <a:t>Duplicating an organization or sharing configurations between two organizations isn't possible. This means that you must set up everything from scratch every time you create an organization, which increases the risk of errors in your settings.</a:t>
            </a:r>
          </a:p>
          <a:p>
            <a:pPr marL="285750" indent="-285750">
              <a:buFont typeface="Arial" panose="020B0604020202020204" pitchFamily="34" charset="0"/>
              <a:buChar char="•"/>
            </a:pPr>
            <a:r>
              <a:rPr lang="en-US" sz="1400" dirty="0">
                <a:latin typeface="Quattrocento Sans" panose="020B0502050000020003" pitchFamily="34" charset="0"/>
              </a:rPr>
              <a:t>Depending on your software providers' policies, you might incur extra costs if you need to install some applications in multiple organizations.</a:t>
            </a:r>
          </a:p>
          <a:p>
            <a:pPr marL="285750" indent="-285750">
              <a:buFont typeface="Arial" panose="020B0604020202020204" pitchFamily="34" charset="0"/>
              <a:buChar char="•"/>
            </a:pPr>
            <a:r>
              <a:rPr lang="en-US" sz="1400" dirty="0">
                <a:latin typeface="Quattrocento Sans" panose="020B0502050000020003" pitchFamily="34" charset="0"/>
              </a:rPr>
              <a:t>Managing multiple organizations is more difficult!</a:t>
            </a:r>
            <a:endParaRPr lang="en-US" sz="1200" dirty="0">
              <a:latin typeface="Quattrocento Sans" panose="020B0502050000020003" pitchFamily="34" charset="0"/>
            </a:endParaRPr>
          </a:p>
        </p:txBody>
      </p:sp>
      <p:pic>
        <p:nvPicPr>
          <p:cNvPr id="2" name="Graphic 1" descr="Meeting outline">
            <a:extLst>
              <a:ext uri="{FF2B5EF4-FFF2-40B4-BE49-F238E27FC236}">
                <a16:creationId xmlns:a16="http://schemas.microsoft.com/office/drawing/2014/main" id="{675D684B-09E6-F4E7-13C9-5E90145FE3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4314" y="1469894"/>
            <a:ext cx="903371" cy="903371"/>
          </a:xfrm>
          <a:prstGeom prst="rect">
            <a:avLst/>
          </a:prstGeom>
        </p:spPr>
      </p:pic>
    </p:spTree>
    <p:extLst>
      <p:ext uri="{BB962C8B-B14F-4D97-AF65-F5344CB8AC3E}">
        <p14:creationId xmlns:p14="http://schemas.microsoft.com/office/powerpoint/2010/main" val="34632013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2482567" y="2343012"/>
            <a:ext cx="7226868" cy="3814733"/>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TextBox 21">
            <a:extLst>
              <a:ext uri="{FF2B5EF4-FFF2-40B4-BE49-F238E27FC236}">
                <a16:creationId xmlns:a16="http://schemas.microsoft.com/office/drawing/2014/main" id="{3CBF1FDF-30E7-EC50-1156-01421A91ED18}"/>
              </a:ext>
            </a:extLst>
          </p:cNvPr>
          <p:cNvSpPr txBox="1"/>
          <p:nvPr/>
        </p:nvSpPr>
        <p:spPr>
          <a:xfrm>
            <a:off x="2693958" y="2509975"/>
            <a:ext cx="6883995" cy="3231654"/>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Administration at enterprise level</a:t>
            </a:r>
          </a:p>
          <a:p>
            <a:pPr>
              <a:spcAft>
                <a:spcPts val="1200"/>
              </a:spcAft>
            </a:pPr>
            <a:r>
              <a:rPr lang="en-US" sz="1400" dirty="0">
                <a:latin typeface="Quattrocento Sans" panose="020B0502050000020003" pitchFamily="34" charset="0"/>
              </a:rPr>
              <a:t>At the enterprise level, members of an enterprise with the owner permissions can:</a:t>
            </a:r>
          </a:p>
          <a:p>
            <a:pPr marL="285750" indent="-285750">
              <a:buFont typeface="Arial" panose="020B0604020202020204" pitchFamily="34" charset="0"/>
              <a:buChar char="•"/>
            </a:pPr>
            <a:r>
              <a:rPr lang="en-US" sz="1400" dirty="0">
                <a:latin typeface="Quattrocento Sans" panose="020B0502050000020003" pitchFamily="34" charset="0"/>
              </a:rPr>
              <a:t>Enable security assertion markup language (SAML) single sign-on for their enterprise account, allowing each enterprise member to link their external identity on your IdP to their existing GitHub account.</a:t>
            </a:r>
          </a:p>
          <a:p>
            <a:pPr marL="285750" indent="-285750">
              <a:buFont typeface="Arial" panose="020B0604020202020204" pitchFamily="34" charset="0"/>
              <a:buChar char="•"/>
            </a:pPr>
            <a:r>
              <a:rPr lang="en-US" sz="1400" dirty="0">
                <a:latin typeface="Quattrocento Sans" panose="020B0502050000020003" pitchFamily="34" charset="0"/>
              </a:rPr>
              <a:t>Add or remove organizations from the enterprise.</a:t>
            </a:r>
          </a:p>
          <a:p>
            <a:pPr marL="285750" indent="-285750">
              <a:buFont typeface="Arial" panose="020B0604020202020204" pitchFamily="34" charset="0"/>
              <a:buChar char="•"/>
            </a:pPr>
            <a:r>
              <a:rPr lang="en-US" sz="1400" dirty="0">
                <a:latin typeface="Quattrocento Sans" panose="020B0502050000020003" pitchFamily="34" charset="0"/>
              </a:rPr>
              <a:t>Set up billing or assign a billing manager for all organizations in the enterprise.</a:t>
            </a:r>
          </a:p>
          <a:p>
            <a:pPr marL="285750" indent="-285750">
              <a:buFont typeface="Arial" panose="020B0604020202020204" pitchFamily="34" charset="0"/>
              <a:buChar char="•"/>
            </a:pPr>
            <a:r>
              <a:rPr lang="en-US" sz="1400" dirty="0">
                <a:latin typeface="Quattrocento Sans" panose="020B0502050000020003" pitchFamily="34" charset="0"/>
              </a:rPr>
              <a:t>Set up repository management policies, project board policies, team policies, and other security settings that apply to all the organizations, repositories, and members in the enterprise.</a:t>
            </a:r>
          </a:p>
          <a:p>
            <a:pPr marL="285750" indent="-285750">
              <a:buFont typeface="Arial" panose="020B0604020202020204" pitchFamily="34" charset="0"/>
              <a:buChar char="•"/>
            </a:pPr>
            <a:r>
              <a:rPr lang="en-US" sz="1400" dirty="0">
                <a:latin typeface="Quattrocento Sans" panose="020B0502050000020003" pitchFamily="34" charset="0"/>
              </a:rPr>
              <a:t>Extract various types of information about organizations via the use of custom scripts.</a:t>
            </a:r>
          </a:p>
          <a:p>
            <a:pPr marL="285750" indent="-285750">
              <a:buFont typeface="Arial" panose="020B0604020202020204" pitchFamily="34" charset="0"/>
              <a:buChar char="•"/>
            </a:pPr>
            <a:r>
              <a:rPr lang="en-US" sz="1400" dirty="0">
                <a:latin typeface="Quattrocento Sans" panose="020B0502050000020003" pitchFamily="34" charset="0"/>
              </a:rPr>
              <a:t>Apply enterprise-wide changes such as migrations via the use of custom scripts.</a:t>
            </a: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5" name="Rectangle 4">
            <a:extLst>
              <a:ext uri="{FF2B5EF4-FFF2-40B4-BE49-F238E27FC236}">
                <a16:creationId xmlns:a16="http://schemas.microsoft.com/office/drawing/2014/main" id="{4C4A998E-817A-89D2-4528-034C78B0A879}"/>
              </a:ext>
            </a:extLst>
          </p:cNvPr>
          <p:cNvSpPr/>
          <p:nvPr/>
        </p:nvSpPr>
        <p:spPr>
          <a:xfrm>
            <a:off x="5399689" y="1790276"/>
            <a:ext cx="1392622" cy="361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96280905-8AFA-444A-F6F4-F957FADE2157}"/>
              </a:ext>
            </a:extLst>
          </p:cNvPr>
          <p:cNvSpPr txBox="1">
            <a:spLocks/>
          </p:cNvSpPr>
          <p:nvPr/>
        </p:nvSpPr>
        <p:spPr>
          <a:xfrm>
            <a:off x="594899" y="700255"/>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What is GitHub administration? (continued)</a:t>
            </a:r>
          </a:p>
        </p:txBody>
      </p:sp>
      <p:sp>
        <p:nvSpPr>
          <p:cNvPr id="23" name="Text Placeholder 2">
            <a:extLst>
              <a:ext uri="{FF2B5EF4-FFF2-40B4-BE49-F238E27FC236}">
                <a16:creationId xmlns:a16="http://schemas.microsoft.com/office/drawing/2014/main" id="{4185DA03-3C09-A867-FE6A-7CC503EA47C6}"/>
              </a:ext>
            </a:extLst>
          </p:cNvPr>
          <p:cNvSpPr txBox="1">
            <a:spLocks/>
          </p:cNvSpPr>
          <p:nvPr/>
        </p:nvSpPr>
        <p:spPr>
          <a:xfrm>
            <a:off x="699830" y="1035908"/>
            <a:ext cx="108972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Enterprise accounts include GitHub Enterprise Cloud and Enterprise Server instances and enable owners to centrally manage policy and billing for multiple organizations.</a:t>
            </a:r>
          </a:p>
        </p:txBody>
      </p:sp>
      <p:pic>
        <p:nvPicPr>
          <p:cNvPr id="4" name="Graphic 3" descr="Remote work outline">
            <a:extLst>
              <a:ext uri="{FF2B5EF4-FFF2-40B4-BE49-F238E27FC236}">
                <a16:creationId xmlns:a16="http://schemas.microsoft.com/office/drawing/2014/main" id="{82DFC33F-23B6-DD14-F73A-E15B63F6E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9422" y="1501490"/>
            <a:ext cx="993155" cy="993155"/>
          </a:xfrm>
          <a:prstGeom prst="rect">
            <a:avLst/>
          </a:prstGeom>
        </p:spPr>
      </p:pic>
    </p:spTree>
    <p:extLst>
      <p:ext uri="{BB962C8B-B14F-4D97-AF65-F5344CB8AC3E}">
        <p14:creationId xmlns:p14="http://schemas.microsoft.com/office/powerpoint/2010/main" val="14187270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How does GitHub authentication work?</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43446" y="1479631"/>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the previous unit, you learned about typical administration tasks at the team, organization, and enterprise level. In this unit, you'll deep dive into one of the most common administrative tasks performed by organization owners, which is setting up and controlling users' authentication to GitHub.</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3170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10785408" cy="307777"/>
          </a:xfrm>
        </p:spPr>
        <p:txBody>
          <a:bodyPr>
            <a:normAutofit fontScale="90000"/>
          </a:bodyPr>
          <a:lstStyle/>
          <a:p>
            <a:r>
              <a:rPr lang="en-US" sz="3200" dirty="0">
                <a:latin typeface="Quattrocento Sans" panose="020B0502050000020003" pitchFamily="34" charset="0"/>
              </a:rPr>
              <a:t>GitHub's authentication options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590694" cy="369332"/>
          </a:xfrm>
          <a:prstGeom prst="rect">
            <a:avLst/>
          </a:prstGeom>
          <a:noFill/>
        </p:spPr>
        <p:txBody>
          <a:bodyPr wrap="square">
            <a:spAutoFit/>
          </a:bodyPr>
          <a:lstStyle/>
          <a:p>
            <a:r>
              <a:rPr lang="en-US" dirty="0">
                <a:latin typeface="Quattrocento Sans" panose="020B0502050000020003" pitchFamily="34" charset="0"/>
              </a:rPr>
              <a:t>There are several options for authenticating with GitHub:</a:t>
            </a:r>
          </a:p>
        </p:txBody>
      </p:sp>
      <p:sp>
        <p:nvSpPr>
          <p:cNvPr id="9" name="Rectangle 8">
            <a:extLst>
              <a:ext uri="{FF2B5EF4-FFF2-40B4-BE49-F238E27FC236}">
                <a16:creationId xmlns:a16="http://schemas.microsoft.com/office/drawing/2014/main" id="{413D2103-2C97-2DBC-43AA-3494CD1262C7}"/>
              </a:ext>
            </a:extLst>
          </p:cNvPr>
          <p:cNvSpPr/>
          <p:nvPr/>
        </p:nvSpPr>
        <p:spPr>
          <a:xfrm>
            <a:off x="3032637" y="1761189"/>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11284" y="2625561"/>
            <a:ext cx="5122721" cy="252630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32181" y="2839064"/>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Username and password</a:t>
            </a:r>
          </a:p>
        </p:txBody>
      </p:sp>
      <p:sp>
        <p:nvSpPr>
          <p:cNvPr id="14" name="TextBox 13">
            <a:extLst>
              <a:ext uri="{FF2B5EF4-FFF2-40B4-BE49-F238E27FC236}">
                <a16:creationId xmlns:a16="http://schemas.microsoft.com/office/drawing/2014/main" id="{94A3FA1B-DC1D-01E2-4230-241F0A63EE5D}"/>
              </a:ext>
            </a:extLst>
          </p:cNvPr>
          <p:cNvSpPr txBox="1"/>
          <p:nvPr/>
        </p:nvSpPr>
        <p:spPr>
          <a:xfrm>
            <a:off x="1132180" y="3259041"/>
            <a:ext cx="4710679" cy="1892826"/>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Administrators can allow users to continue using the default username and password authentication method, sometimes known as the "basic" HTTP authentication scheme. In recent years, basic authentication has proven to be too risky when dealing with highly sensitive information. We strongly recommend using one (or several) of the other options listed in this unit.</a:t>
            </a:r>
          </a:p>
          <a:p>
            <a:pPr>
              <a:spcAft>
                <a:spcPts val="600"/>
              </a:spcAft>
            </a:pPr>
            <a:endParaRPr lang="en-US" sz="14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Rectangle 3">
            <a:extLst>
              <a:ext uri="{FF2B5EF4-FFF2-40B4-BE49-F238E27FC236}">
                <a16:creationId xmlns:a16="http://schemas.microsoft.com/office/drawing/2014/main" id="{D40C947E-C3E5-904E-3F30-4E416883FE0C}"/>
              </a:ext>
            </a:extLst>
          </p:cNvPr>
          <p:cNvSpPr/>
          <p:nvPr/>
        </p:nvSpPr>
        <p:spPr>
          <a:xfrm>
            <a:off x="8376254" y="1761189"/>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Rectangle 4">
            <a:extLst>
              <a:ext uri="{FF2B5EF4-FFF2-40B4-BE49-F238E27FC236}">
                <a16:creationId xmlns:a16="http://schemas.microsoft.com/office/drawing/2014/main" id="{277B7E97-6D4C-3B1F-DEEE-57B7D6BE41D5}"/>
              </a:ext>
            </a:extLst>
          </p:cNvPr>
          <p:cNvSpPr>
            <a:spLocks/>
          </p:cNvSpPr>
          <p:nvPr/>
        </p:nvSpPr>
        <p:spPr>
          <a:xfrm>
            <a:off x="6254901" y="2625560"/>
            <a:ext cx="5122721" cy="399349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8" name="TextBox 7">
            <a:extLst>
              <a:ext uri="{FF2B5EF4-FFF2-40B4-BE49-F238E27FC236}">
                <a16:creationId xmlns:a16="http://schemas.microsoft.com/office/drawing/2014/main" id="{B603C5A3-2C6E-0E15-CD12-39C38F9B147F}"/>
              </a:ext>
            </a:extLst>
          </p:cNvPr>
          <p:cNvSpPr txBox="1"/>
          <p:nvPr/>
        </p:nvSpPr>
        <p:spPr>
          <a:xfrm>
            <a:off x="6475798" y="2839064"/>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Personal access tokens</a:t>
            </a:r>
          </a:p>
        </p:txBody>
      </p:sp>
      <p:sp>
        <p:nvSpPr>
          <p:cNvPr id="10" name="TextBox 9">
            <a:extLst>
              <a:ext uri="{FF2B5EF4-FFF2-40B4-BE49-F238E27FC236}">
                <a16:creationId xmlns:a16="http://schemas.microsoft.com/office/drawing/2014/main" id="{7F1905BA-43B6-F916-9C76-AB1B9F681C0C}"/>
              </a:ext>
            </a:extLst>
          </p:cNvPr>
          <p:cNvSpPr txBox="1"/>
          <p:nvPr/>
        </p:nvSpPr>
        <p:spPr>
          <a:xfrm>
            <a:off x="6475798" y="4745581"/>
            <a:ext cx="4710679" cy="1815882"/>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Personal access tokens (PATs) are an alternative to using passwords for authentication to GitHub when using the GitHub API or the command line. Users generate a token via the GitHub's settings option, and tie the token permissions to a repository or organization. When users interact with GitHub by using the git command-line tool, they can enter the token information when they're asked for their username and password.</a:t>
            </a:r>
          </a:p>
        </p:txBody>
      </p:sp>
      <p:pic>
        <p:nvPicPr>
          <p:cNvPr id="1026" name="Picture 2" descr="Screenshot of the personal access token screen.">
            <a:extLst>
              <a:ext uri="{FF2B5EF4-FFF2-40B4-BE49-F238E27FC236}">
                <a16:creationId xmlns:a16="http://schemas.microsoft.com/office/drawing/2014/main" id="{87C9B4B0-69B5-E303-520D-05607DB37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868" y="3253530"/>
            <a:ext cx="4430074" cy="1413817"/>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oins outline">
            <a:extLst>
              <a:ext uri="{FF2B5EF4-FFF2-40B4-BE49-F238E27FC236}">
                <a16:creationId xmlns:a16="http://schemas.microsoft.com/office/drawing/2014/main" id="{A8665ED3-2E87-AE8B-8A4B-78367E170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0931" y="1639753"/>
            <a:ext cx="770660" cy="770660"/>
          </a:xfrm>
          <a:prstGeom prst="rect">
            <a:avLst/>
          </a:prstGeom>
        </p:spPr>
      </p:pic>
      <p:pic>
        <p:nvPicPr>
          <p:cNvPr id="29" name="Graphic 28" descr="Employee badge outline">
            <a:extLst>
              <a:ext uri="{FF2B5EF4-FFF2-40B4-BE49-F238E27FC236}">
                <a16:creationId xmlns:a16="http://schemas.microsoft.com/office/drawing/2014/main" id="{A67A53CB-3AA5-02EB-E0CB-970424CCC5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2637" y="1520627"/>
            <a:ext cx="914400" cy="914400"/>
          </a:xfrm>
          <a:prstGeom prst="rect">
            <a:avLst/>
          </a:prstGeom>
        </p:spPr>
      </p:pic>
    </p:spTree>
    <p:extLst>
      <p:ext uri="{BB962C8B-B14F-4D97-AF65-F5344CB8AC3E}">
        <p14:creationId xmlns:p14="http://schemas.microsoft.com/office/powerpoint/2010/main" val="313016468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6743</Words>
  <Application>Microsoft Office PowerPoint</Application>
  <PresentationFormat>Widescreen</PresentationFormat>
  <Paragraphs>548</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Quattrocento Sans</vt:lpstr>
      <vt:lpstr>Segoe UI</vt:lpstr>
      <vt:lpstr>Office Theme</vt:lpstr>
      <vt:lpstr>GH-100: GitHub Fundamentals - Administration basics and product features Part 1</vt:lpstr>
      <vt:lpstr>Module 2: Introduction to GitHub Administration</vt:lpstr>
      <vt:lpstr>Introduction</vt:lpstr>
      <vt:lpstr>PowerPoint Presentation</vt:lpstr>
      <vt:lpstr>Best Practices for team-level administration</vt:lpstr>
      <vt:lpstr>PowerPoint Presentation</vt:lpstr>
      <vt:lpstr>PowerPoint Presentation</vt:lpstr>
      <vt:lpstr>How does GitHub authentication work?</vt:lpstr>
      <vt:lpstr>GitHub's authentication options</vt:lpstr>
      <vt:lpstr>GitHub's authentication options (continued)</vt:lpstr>
      <vt:lpstr>Best Practices for SSH and Deploy Keys</vt:lpstr>
      <vt:lpstr>GitHub's added security options</vt:lpstr>
      <vt:lpstr>GitHub's added security options (continued)</vt:lpstr>
      <vt:lpstr>GitHub's added security options (continued)</vt:lpstr>
      <vt:lpstr>How does GitHub organization and permissions work?</vt:lpstr>
      <vt:lpstr>Repository permission levels</vt:lpstr>
      <vt:lpstr>Repository permission levels (continued)</vt:lpstr>
      <vt:lpstr>Ways Users Receive Repository Access</vt:lpstr>
      <vt:lpstr>Repository Membership Options</vt:lpstr>
      <vt:lpstr>Monitoring and Auditing Access to a Repository</vt:lpstr>
      <vt:lpstr>Team permission levels</vt:lpstr>
      <vt:lpstr>PowerPoint Presentation</vt:lpstr>
      <vt:lpstr>Audit Access To A Repository That You Administer</vt:lpstr>
      <vt:lpstr>Managing enterprise access, permissions, and governance</vt:lpstr>
      <vt:lpstr>Organization permission levels</vt:lpstr>
      <vt:lpstr>Set Default Permissions For All Members </vt:lpstr>
      <vt:lpstr>Enterprise permission levels</vt:lpstr>
      <vt:lpstr>Set A Policy Of Default Repository Permissions</vt:lpstr>
      <vt:lpstr>Enterprise Permissions and Policies via Ruleset</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 Enterprise Teams Permissions</vt:lpstr>
      <vt:lpstr>Knowledge Check: Enterprise Teams Permissions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2025-05-13T15:04:40Z</dcterms:created>
  <dcterms:modified xsi:type="dcterms:W3CDTF">2025-05-13T15:04:47Z</dcterms:modified>
</cp:coreProperties>
</file>